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8" r:id="rId3"/>
    <p:sldId id="382" r:id="rId4"/>
    <p:sldId id="383" r:id="rId5"/>
    <p:sldId id="375" r:id="rId6"/>
    <p:sldId id="377" r:id="rId7"/>
    <p:sldId id="378" r:id="rId8"/>
    <p:sldId id="385" r:id="rId9"/>
    <p:sldId id="384" r:id="rId10"/>
    <p:sldId id="400" r:id="rId11"/>
    <p:sldId id="387" r:id="rId12"/>
    <p:sldId id="388" r:id="rId13"/>
    <p:sldId id="389" r:id="rId14"/>
    <p:sldId id="399" r:id="rId15"/>
    <p:sldId id="398" r:id="rId16"/>
    <p:sldId id="391" r:id="rId17"/>
    <p:sldId id="394" r:id="rId18"/>
    <p:sldId id="393" r:id="rId19"/>
    <p:sldId id="396" r:id="rId20"/>
    <p:sldId id="397" r:id="rId21"/>
    <p:sldId id="368" r:id="rId22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F0AE963-3998-47AD-9068-E4579F19979F}">
          <p14:sldIdLst>
            <p14:sldId id="256"/>
            <p14:sldId id="348"/>
            <p14:sldId id="382"/>
            <p14:sldId id="383"/>
            <p14:sldId id="375"/>
            <p14:sldId id="377"/>
            <p14:sldId id="378"/>
            <p14:sldId id="385"/>
            <p14:sldId id="384"/>
            <p14:sldId id="400"/>
            <p14:sldId id="387"/>
            <p14:sldId id="388"/>
            <p14:sldId id="389"/>
            <p14:sldId id="399"/>
            <p14:sldId id="398"/>
            <p14:sldId id="391"/>
            <p14:sldId id="394"/>
            <p14:sldId id="393"/>
            <p14:sldId id="396"/>
            <p14:sldId id="397"/>
            <p14:sldId id="3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A800"/>
    <a:srgbClr val="005DA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99" autoAdjust="0"/>
    <p:restoredTop sz="62637" autoAdjust="0"/>
  </p:normalViewPr>
  <p:slideViewPr>
    <p:cSldViewPr showGuides="1">
      <p:cViewPr>
        <p:scale>
          <a:sx n="59" d="100"/>
          <a:sy n="59" d="100"/>
        </p:scale>
        <p:origin x="-2016" y="-638"/>
      </p:cViewPr>
      <p:guideLst>
        <p:guide orient="horz" pos="1207"/>
        <p:guide orient="horz" pos="1071"/>
        <p:guide orient="horz" pos="432"/>
        <p:guide orient="horz" pos="3974"/>
        <p:guide orient="horz" pos="1480"/>
        <p:guide orient="horz" pos="1616"/>
        <p:guide pos="385"/>
        <p:guide pos="2016"/>
        <p:guide pos="2112"/>
        <p:guide pos="2880"/>
        <p:guide pos="2976"/>
        <p:guide pos="3744"/>
        <p:guide pos="3833"/>
        <p:guide pos="5472"/>
        <p:guide pos="1247"/>
        <p:guide pos="1156"/>
        <p:guide pos="4604"/>
        <p:guide pos="46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216" y="-10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429000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2" rIns="91865" bIns="4593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9517968"/>
            <a:ext cx="1917998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2" rIns="91865" bIns="45932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de-AT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552"/>
            <a:ext cx="3429000" cy="5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2" rIns="91865" bIns="4593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1056" y="9517967"/>
            <a:ext cx="1195343" cy="42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2" rIns="91865" bIns="4593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013B22-489B-45AA-A651-6C9A0CB5DF74}" type="slidenum">
              <a:rPr lang="de-AT"/>
              <a:pPr/>
              <a:t>‹Nr.›</a:t>
            </a:fld>
            <a:endParaRPr lang="de-AT"/>
          </a:p>
        </p:txBody>
      </p:sp>
      <p:pic>
        <p:nvPicPr>
          <p:cNvPr id="183304" name="Picture 8" descr="JOANNEUM-RESEARCH-logo-54x21s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30" y="69961"/>
            <a:ext cx="1318724" cy="5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4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335" cy="4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5" tIns="45932" rIns="91865" bIns="4593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667" y="2"/>
            <a:ext cx="2972334" cy="4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5" tIns="45932" rIns="91865" bIns="4593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35" y="4725592"/>
            <a:ext cx="5028132" cy="44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5" tIns="45932" rIns="91865" bIns="45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9595"/>
            <a:ext cx="2972335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5" tIns="45932" rIns="91865" bIns="4593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667" y="9449595"/>
            <a:ext cx="2972334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65" tIns="45932" rIns="91865" bIns="4593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9DC4AE-E466-4DF6-ACC7-1F0C042AE70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4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6F24A-2278-40BC-8E4C-72E8F14DF79D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5453" y="9449436"/>
            <a:ext cx="2972547" cy="4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80" tIns="46292" rIns="92580" bIns="46292" anchor="b"/>
          <a:lstStyle>
            <a:lvl1pPr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fld id="{6C9CC939-4603-480E-98A2-8CB3088136C7}" type="slidenum">
              <a:rPr lang="en-US" altLang="de-DE" sz="1200"/>
              <a:pPr algn="r"/>
              <a:t>21</a:t>
            </a:fld>
            <a:endParaRPr lang="en-US" altLang="de-DE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Problematisierung des</a:t>
            </a:r>
            <a:r>
              <a:rPr lang="de-AT" baseline="0" dirty="0" smtClean="0"/>
              <a:t> Konzepts einer ‚Strategie‘ die keinen (wohldefinierten) Akteur hat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Problematisierung des</a:t>
            </a:r>
            <a:r>
              <a:rPr lang="de-AT" baseline="0" dirty="0" smtClean="0"/>
              <a:t> Konzepts einer ‚Strategie‘ die keinen (wohldefinierten) Akteur hat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DC4AE-E466-4DF6-ACC7-1F0C042AE7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 - Titel un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8" y="1268760"/>
            <a:ext cx="8064501" cy="1080120"/>
          </a:xfrm>
        </p:spPr>
        <p:txBody>
          <a:bodyPr bIns="36000"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6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611188" y="2565399"/>
            <a:ext cx="8064500" cy="3743325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4787900" y="6497324"/>
            <a:ext cx="3887788" cy="20005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 smtClean="0">
                <a:solidFill>
                  <a:schemeClr val="accent6"/>
                </a:solidFill>
              </a:rPr>
              <a:t>www.joanneum.at/policies</a:t>
            </a:r>
          </a:p>
        </p:txBody>
      </p:sp>
    </p:spTree>
    <p:extLst>
      <p:ext uri="{BB962C8B-B14F-4D97-AF65-F5344CB8AC3E}">
        <p14:creationId xmlns:p14="http://schemas.microsoft.com/office/powerpoint/2010/main" val="12202928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916114"/>
            <a:ext cx="3960000" cy="7207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2000" y="2780929"/>
            <a:ext cx="3960000" cy="3527796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/>
            </a:lvl1pPr>
            <a:lvl2pPr marL="542925" indent="-273050">
              <a:defRPr sz="1800"/>
            </a:lvl2pPr>
            <a:lvl3pPr marL="809625" indent="-266700">
              <a:defRPr sz="1500"/>
            </a:lvl3pPr>
            <a:lvl4pPr marL="990600" indent="-180975">
              <a:defRPr sz="1200"/>
            </a:lvl4pPr>
            <a:lvl5pPr marL="1162050" indent="-18097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6456" y="1916112"/>
            <a:ext cx="3960000" cy="720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56" y="2780927"/>
            <a:ext cx="3960000" cy="3527797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2100"/>
            </a:lvl1pPr>
            <a:lvl2pPr marL="542925" indent="-276225">
              <a:defRPr sz="1800"/>
            </a:lvl2pPr>
            <a:lvl3pPr marL="809625" indent="-266700" defTabSz="809625">
              <a:defRPr sz="1500"/>
            </a:lvl3pPr>
            <a:lvl4pPr marL="990600" indent="-180975">
              <a:defRPr sz="1200"/>
            </a:lvl4pPr>
            <a:lvl5pPr marL="1162050" indent="-171450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8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- schmal -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916113"/>
            <a:ext cx="2592387" cy="4392611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2100"/>
            </a:lvl1pPr>
            <a:lvl2pPr marL="542925" indent="-276225">
              <a:defRPr sz="1800"/>
            </a:lvl2pPr>
            <a:lvl3pPr marL="809625" indent="-266700">
              <a:defRPr sz="1500"/>
            </a:lvl3pPr>
            <a:lvl4pPr marL="990600" indent="-180975">
              <a:defRPr sz="1200"/>
            </a:lvl4pPr>
            <a:lvl5pPr marL="1162050" indent="-171450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48039" y="1916111"/>
            <a:ext cx="5327649" cy="43926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 marL="1257300" indent="-269875"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17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- breit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916113"/>
            <a:ext cx="5328000" cy="4392612"/>
          </a:xfrm>
        </p:spPr>
        <p:txBody>
          <a:bodyPr/>
          <a:lstStyle>
            <a:lvl1pPr>
              <a:spcBef>
                <a:spcPts val="900"/>
              </a:spcBef>
              <a:defRPr sz="2400"/>
            </a:lvl1pPr>
            <a:lvl2pPr marL="628650" indent="-273050">
              <a:defRPr sz="2100"/>
            </a:lvl2pPr>
            <a:lvl3pPr marL="895350" indent="-266700">
              <a:defRPr sz="1800"/>
            </a:lvl3pPr>
            <a:lvl4pPr marL="1076325" indent="-180975">
              <a:defRPr sz="1500"/>
            </a:lvl4pPr>
            <a:lvl5pPr marL="1257300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84168" y="1916112"/>
            <a:ext cx="2592000" cy="4392613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/>
            </a:lvl1pPr>
            <a:lvl2pPr marL="447675" indent="-187325">
              <a:defRPr sz="1500"/>
            </a:lvl2pPr>
            <a:lvl3pPr marL="628650" indent="-182563">
              <a:defRPr sz="1200"/>
            </a:lvl3pPr>
            <a:lvl4pPr marL="804863" indent="-176213">
              <a:defRPr sz="1050"/>
            </a:lvl4pPr>
            <a:lvl5pPr marL="987425" indent="-182563"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979613" y="6630119"/>
            <a:ext cx="5329237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92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848" y="1916113"/>
            <a:ext cx="2592000" cy="4392612"/>
          </a:xfrm>
        </p:spPr>
        <p:txBody>
          <a:bodyPr/>
          <a:lstStyle>
            <a:lvl1pPr marL="271463" indent="-271463">
              <a:spcBef>
                <a:spcPts val="900"/>
              </a:spcBef>
              <a:defRPr sz="1800"/>
            </a:lvl1pPr>
            <a:lvl2pPr marL="450850" indent="-187325">
              <a:defRPr sz="1500"/>
            </a:lvl2pPr>
            <a:lvl3pPr marL="628650" indent="-177800">
              <a:defRPr sz="1200"/>
            </a:lvl3pPr>
            <a:lvl4pPr marL="804863" indent="-180975">
              <a:defRPr sz="1050"/>
            </a:lvl4pPr>
            <a:lvl5pPr marL="985838" indent="-180975"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48152" y="1916112"/>
            <a:ext cx="2592000" cy="4392613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/>
            </a:lvl1pPr>
            <a:lvl2pPr marL="447675" indent="-187325">
              <a:defRPr sz="1500"/>
            </a:lvl2pPr>
            <a:lvl3pPr marL="628650" indent="-182563">
              <a:defRPr sz="1200"/>
            </a:lvl3pPr>
            <a:lvl4pPr marL="804863" indent="-176213">
              <a:defRPr sz="1050"/>
            </a:lvl4pPr>
            <a:lvl5pPr marL="987425" indent="-182563"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>
          <a:xfrm>
            <a:off x="6084168" y="1916112"/>
            <a:ext cx="2592000" cy="4392613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/>
            </a:lvl1pPr>
            <a:lvl2pPr marL="447675" indent="-187325">
              <a:defRPr sz="1500"/>
            </a:lvl2pPr>
            <a:lvl3pPr marL="628650" indent="-182563">
              <a:defRPr sz="1200"/>
            </a:lvl3pPr>
            <a:lvl4pPr marL="804863" indent="-176213">
              <a:defRPr sz="1050"/>
            </a:lvl4pPr>
            <a:lvl5pPr marL="987425" indent="-182563"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979614" y="6630119"/>
            <a:ext cx="5329236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2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spaltig mit gemeinsam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612000" y="1916114"/>
            <a:ext cx="8074800" cy="7207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848" y="2780929"/>
            <a:ext cx="2592000" cy="3527796"/>
          </a:xfrm>
        </p:spPr>
        <p:txBody>
          <a:bodyPr/>
          <a:lstStyle>
            <a:lvl1pPr marL="271463" indent="-271463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50850" indent="-187325">
              <a:defRPr sz="1500">
                <a:latin typeface="Arial Narrow" pitchFamily="34" charset="0"/>
              </a:defRPr>
            </a:lvl2pPr>
            <a:lvl3pPr marL="628650" indent="-177800">
              <a:defRPr sz="1200">
                <a:latin typeface="Arial Narrow" pitchFamily="34" charset="0"/>
              </a:defRPr>
            </a:lvl3pPr>
            <a:lvl4pPr marL="804863" indent="-180975">
              <a:defRPr sz="1050">
                <a:latin typeface="Arial Narrow" pitchFamily="34" charset="0"/>
              </a:defRPr>
            </a:lvl4pPr>
            <a:lvl5pPr marL="985838" indent="-180975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47864" y="2780928"/>
            <a:ext cx="2592000" cy="3527797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47675" indent="-187325">
              <a:defRPr sz="1500">
                <a:latin typeface="Arial Narrow" pitchFamily="34" charset="0"/>
              </a:defRPr>
            </a:lvl2pPr>
            <a:lvl3pPr marL="628650" indent="-182563">
              <a:defRPr sz="1200">
                <a:latin typeface="Arial Narrow" pitchFamily="34" charset="0"/>
              </a:defRPr>
            </a:lvl3pPr>
            <a:lvl4pPr marL="804863" indent="-176213">
              <a:defRPr sz="1050">
                <a:latin typeface="Arial Narrow" pitchFamily="34" charset="0"/>
              </a:defRPr>
            </a:lvl4pPr>
            <a:lvl5pPr marL="987425" indent="-182563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>
          <a:xfrm>
            <a:off x="6084168" y="2780928"/>
            <a:ext cx="2592000" cy="3527797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47675" indent="-187325">
              <a:defRPr sz="1500">
                <a:latin typeface="Arial Narrow" pitchFamily="34" charset="0"/>
              </a:defRPr>
            </a:lvl2pPr>
            <a:lvl3pPr marL="628650" indent="-182563">
              <a:defRPr sz="1200">
                <a:latin typeface="Arial Narrow" pitchFamily="34" charset="0"/>
              </a:defRPr>
            </a:lvl3pPr>
            <a:lvl4pPr marL="804863" indent="-176213">
              <a:defRPr sz="1050">
                <a:latin typeface="Arial Narrow" pitchFamily="34" charset="0"/>
              </a:defRPr>
            </a:lvl4pPr>
            <a:lvl5pPr marL="987425" indent="-182563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979614" y="6630119"/>
            <a:ext cx="5329236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3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spaltig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611848" y="1916114"/>
            <a:ext cx="2592000" cy="72079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848" y="2780929"/>
            <a:ext cx="2592000" cy="3527796"/>
          </a:xfrm>
        </p:spPr>
        <p:txBody>
          <a:bodyPr/>
          <a:lstStyle>
            <a:lvl1pPr marL="271463" indent="-271463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50850" indent="-187325">
              <a:defRPr sz="1500">
                <a:latin typeface="Arial Narrow" pitchFamily="34" charset="0"/>
              </a:defRPr>
            </a:lvl2pPr>
            <a:lvl3pPr marL="628650" indent="-177800">
              <a:defRPr sz="1200">
                <a:latin typeface="Arial Narrow" pitchFamily="34" charset="0"/>
              </a:defRPr>
            </a:lvl3pPr>
            <a:lvl4pPr marL="804863" indent="-180975">
              <a:defRPr sz="1050">
                <a:latin typeface="Arial Narrow" pitchFamily="34" charset="0"/>
              </a:defRPr>
            </a:lvl4pPr>
            <a:lvl5pPr marL="985838" indent="-180975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4"/>
          </p:nvPr>
        </p:nvSpPr>
        <p:spPr>
          <a:xfrm>
            <a:off x="3347864" y="1916114"/>
            <a:ext cx="2592000" cy="72079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47864" y="2780928"/>
            <a:ext cx="2592000" cy="3527797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47675" indent="-187325">
              <a:defRPr sz="1500">
                <a:latin typeface="Arial Narrow" pitchFamily="34" charset="0"/>
              </a:defRPr>
            </a:lvl2pPr>
            <a:lvl3pPr marL="628650" indent="-182563">
              <a:defRPr sz="1200">
                <a:latin typeface="Arial Narrow" pitchFamily="34" charset="0"/>
              </a:defRPr>
            </a:lvl3pPr>
            <a:lvl4pPr marL="804863" indent="-176213">
              <a:defRPr sz="1050">
                <a:latin typeface="Arial Narrow" pitchFamily="34" charset="0"/>
              </a:defRPr>
            </a:lvl4pPr>
            <a:lvl5pPr marL="987425" indent="-182563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5"/>
          </p:nvPr>
        </p:nvSpPr>
        <p:spPr>
          <a:xfrm>
            <a:off x="6084168" y="1916114"/>
            <a:ext cx="2592000" cy="72079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>
          <a:xfrm>
            <a:off x="6084168" y="2780928"/>
            <a:ext cx="2592000" cy="3527797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47675" indent="-187325">
              <a:defRPr sz="1500">
                <a:latin typeface="Arial Narrow" pitchFamily="34" charset="0"/>
              </a:defRPr>
            </a:lvl2pPr>
            <a:lvl3pPr marL="628650" indent="-182563">
              <a:defRPr sz="1200">
                <a:latin typeface="Arial Narrow" pitchFamily="34" charset="0"/>
              </a:defRPr>
            </a:lvl3pPr>
            <a:lvl4pPr marL="804863" indent="-176213">
              <a:defRPr sz="1050">
                <a:latin typeface="Arial Narrow" pitchFamily="34" charset="0"/>
              </a:defRPr>
            </a:lvl4pPr>
            <a:lvl5pPr marL="987425" indent="-182563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979613" y="6630119"/>
            <a:ext cx="5329237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5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spaltig mit Untertitel und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611848" y="1916114"/>
            <a:ext cx="2592000" cy="72079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848" y="2780929"/>
            <a:ext cx="2592000" cy="2808311"/>
          </a:xfrm>
        </p:spPr>
        <p:txBody>
          <a:bodyPr/>
          <a:lstStyle>
            <a:lvl1pPr marL="271463" indent="-271463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50850" indent="-187325">
              <a:defRPr sz="1500">
                <a:latin typeface="Arial Narrow" pitchFamily="34" charset="0"/>
              </a:defRPr>
            </a:lvl2pPr>
            <a:lvl3pPr marL="628650" indent="-177800">
              <a:defRPr sz="1200">
                <a:latin typeface="Arial Narrow" pitchFamily="34" charset="0"/>
              </a:defRPr>
            </a:lvl3pPr>
            <a:lvl4pPr marL="804863" indent="-180975">
              <a:defRPr sz="1050">
                <a:latin typeface="Arial Narrow" pitchFamily="34" charset="0"/>
              </a:defRPr>
            </a:lvl4pPr>
            <a:lvl5pPr marL="985838" indent="-180975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6"/>
          </p:nvPr>
        </p:nvSpPr>
        <p:spPr>
          <a:xfrm>
            <a:off x="611848" y="5733255"/>
            <a:ext cx="2592000" cy="575469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500" b="0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4"/>
          </p:nvPr>
        </p:nvSpPr>
        <p:spPr>
          <a:xfrm>
            <a:off x="3348152" y="1916114"/>
            <a:ext cx="2592000" cy="72079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48152" y="2780929"/>
            <a:ext cx="2592000" cy="2808312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47675" indent="-187325">
              <a:defRPr sz="1500">
                <a:latin typeface="Arial Narrow" pitchFamily="34" charset="0"/>
              </a:defRPr>
            </a:lvl2pPr>
            <a:lvl3pPr marL="628650" indent="-182563">
              <a:defRPr sz="1200">
                <a:latin typeface="Arial Narrow" pitchFamily="34" charset="0"/>
              </a:defRPr>
            </a:lvl3pPr>
            <a:lvl4pPr marL="804863" indent="-176213">
              <a:defRPr sz="1050">
                <a:latin typeface="Arial Narrow" pitchFamily="34" charset="0"/>
              </a:defRPr>
            </a:lvl4pPr>
            <a:lvl5pPr marL="987425" indent="-182563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7"/>
          </p:nvPr>
        </p:nvSpPr>
        <p:spPr>
          <a:xfrm>
            <a:off x="3348152" y="5733255"/>
            <a:ext cx="2592000" cy="575469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500" b="0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5"/>
          </p:nvPr>
        </p:nvSpPr>
        <p:spPr>
          <a:xfrm>
            <a:off x="6084456" y="1916114"/>
            <a:ext cx="2592000" cy="72079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>
          <a:xfrm>
            <a:off x="6084456" y="2780929"/>
            <a:ext cx="2592000" cy="2808312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1800" b="1">
                <a:latin typeface="Arial Narrow" pitchFamily="34" charset="0"/>
              </a:defRPr>
            </a:lvl1pPr>
            <a:lvl2pPr marL="447675" indent="-187325">
              <a:defRPr sz="1500">
                <a:latin typeface="Arial Narrow" pitchFamily="34" charset="0"/>
              </a:defRPr>
            </a:lvl2pPr>
            <a:lvl3pPr marL="628650" indent="-182563">
              <a:defRPr sz="1200">
                <a:latin typeface="Arial Narrow" pitchFamily="34" charset="0"/>
              </a:defRPr>
            </a:lvl3pPr>
            <a:lvl4pPr marL="804863" indent="-176213">
              <a:defRPr sz="1050">
                <a:latin typeface="Arial Narrow" pitchFamily="34" charset="0"/>
              </a:defRPr>
            </a:lvl4pPr>
            <a:lvl5pPr marL="987425" indent="-182563">
              <a:defRPr sz="9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8"/>
          </p:nvPr>
        </p:nvSpPr>
        <p:spPr>
          <a:xfrm>
            <a:off x="6084456" y="5733255"/>
            <a:ext cx="2592000" cy="575469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500" b="0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979613" y="6630119"/>
            <a:ext cx="5329237" cy="2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Foliennummernplatzhalter 11"/>
          <p:cNvSpPr>
            <a:spLocks noGrp="1"/>
          </p:cNvSpPr>
          <p:nvPr>
            <p:ph type="sldNum" sz="quarter" idx="19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3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L - 1-spalti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1" y="151817"/>
            <a:ext cx="6697289" cy="468871"/>
          </a:xfrm>
        </p:spPr>
        <p:txBody>
          <a:bodyPr bIns="0"/>
          <a:lstStyle>
            <a:lvl1pPr algn="l">
              <a:defRPr sz="2700" b="1">
                <a:latin typeface="Arial Narrow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836711"/>
            <a:ext cx="8064000" cy="5472013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2925" indent="-276225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80975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404664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80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XXL - 1-spaltig mit Unt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7" y="151817"/>
            <a:ext cx="6696073" cy="468871"/>
          </a:xfrm>
        </p:spPr>
        <p:txBody>
          <a:bodyPr bIns="0"/>
          <a:lstStyle>
            <a:lvl1pPr algn="l">
              <a:defRPr sz="2700" b="1"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611188" y="764704"/>
            <a:ext cx="8064000" cy="720080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000" y="1700213"/>
            <a:ext cx="8064000" cy="4608511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2925" indent="-285750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71450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404664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1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XL - 2-spalti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1" y="151817"/>
            <a:ext cx="6697289" cy="468871"/>
          </a:xfrm>
        </p:spPr>
        <p:txBody>
          <a:bodyPr bIns="0"/>
          <a:lstStyle>
            <a:lvl1pPr algn="l">
              <a:defRPr sz="2700" b="1"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836711"/>
            <a:ext cx="3960439" cy="5472014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2925" indent="-276225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80975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16463" y="836711"/>
            <a:ext cx="3959225" cy="5472014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2925" indent="-285750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71450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404664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43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8" y="1268760"/>
            <a:ext cx="8064501" cy="1080740"/>
          </a:xfrm>
        </p:spPr>
        <p:txBody>
          <a:bodyPr bIns="36000"/>
          <a:lstStyle>
            <a:lvl1pPr>
              <a:defRPr sz="33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6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611188" y="2565400"/>
            <a:ext cx="8064500" cy="2159744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955" y="4869160"/>
            <a:ext cx="8064501" cy="1439564"/>
          </a:xfrm>
        </p:spPr>
        <p:txBody>
          <a:bodyPr anchor="b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4787900" y="6497324"/>
            <a:ext cx="3887788" cy="20005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 smtClean="0">
                <a:solidFill>
                  <a:schemeClr val="accent6"/>
                </a:solidFill>
              </a:rPr>
              <a:t>www.joanneum.at/policies</a:t>
            </a:r>
          </a:p>
        </p:txBody>
      </p:sp>
    </p:spTree>
    <p:extLst>
      <p:ext uri="{BB962C8B-B14F-4D97-AF65-F5344CB8AC3E}">
        <p14:creationId xmlns:p14="http://schemas.microsoft.com/office/powerpoint/2010/main" val="212656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XXL - 2-spaltig mit gemeinsamen Unt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7" y="151817"/>
            <a:ext cx="6696073" cy="468871"/>
          </a:xfrm>
        </p:spPr>
        <p:txBody>
          <a:bodyPr bIns="0"/>
          <a:lstStyle>
            <a:lvl1pPr algn="l">
              <a:defRPr sz="2700" b="1">
                <a:latin typeface="Arial Narrow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611188" y="693000"/>
            <a:ext cx="8075612" cy="71977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000" y="1628799"/>
            <a:ext cx="3960439" cy="4679925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2925" indent="-285750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71450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16463" y="1628799"/>
            <a:ext cx="3959225" cy="4679925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2925" indent="-285750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71450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404664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56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XXL - 2-spaltig mit Unt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7" y="151817"/>
            <a:ext cx="6696073" cy="468871"/>
          </a:xfrm>
        </p:spPr>
        <p:txBody>
          <a:bodyPr bIns="0"/>
          <a:lstStyle>
            <a:lvl1pPr algn="l">
              <a:defRPr sz="2700" b="1"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2000" y="693000"/>
            <a:ext cx="3960000" cy="71977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000" y="1628799"/>
            <a:ext cx="3960000" cy="4679925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0" baseline="0">
                <a:latin typeface="Arial Narrow" pitchFamily="34" charset="0"/>
              </a:defRPr>
            </a:lvl1pPr>
            <a:lvl2pPr marL="542925" indent="-285750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71450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4716456" y="693000"/>
            <a:ext cx="3960000" cy="71977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16456" y="1628799"/>
            <a:ext cx="3960000" cy="4679925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0" baseline="0">
                <a:latin typeface="Arial Narrow" pitchFamily="34" charset="0"/>
              </a:defRPr>
            </a:lvl1pPr>
            <a:lvl2pPr marL="542925" indent="-285750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71450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404664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27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XL -3-spalti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1" y="151817"/>
            <a:ext cx="6697289" cy="468871"/>
          </a:xfrm>
        </p:spPr>
        <p:txBody>
          <a:bodyPr bIns="0"/>
          <a:lstStyle>
            <a:lvl1pPr algn="l">
              <a:defRPr sz="2700" b="1"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848" y="908720"/>
            <a:ext cx="2592000" cy="5400004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1338" indent="-271463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80975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3348152" y="908720"/>
            <a:ext cx="2592000" cy="5400004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2925" indent="-285750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71450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6084456" y="908720"/>
            <a:ext cx="2592000" cy="5400004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 b="1" baseline="0">
                <a:latin typeface="Arial Narrow" pitchFamily="34" charset="0"/>
              </a:defRPr>
            </a:lvl1pPr>
            <a:lvl2pPr marL="541338" indent="-284163">
              <a:spcBef>
                <a:spcPts val="400"/>
              </a:spcBef>
              <a:defRPr sz="1800" baseline="0">
                <a:latin typeface="Arial Narrow" pitchFamily="34" charset="0"/>
              </a:defRPr>
            </a:lvl2pPr>
            <a:lvl3pPr marL="714375" indent="-171450">
              <a:defRPr sz="1500" baseline="0">
                <a:latin typeface="Arial Narrow" pitchFamily="34" charset="0"/>
              </a:defRPr>
            </a:lvl3pPr>
            <a:lvl4pPr marL="895350" indent="-180975">
              <a:spcBef>
                <a:spcPts val="150"/>
              </a:spcBef>
              <a:defRPr sz="1200" baseline="0">
                <a:latin typeface="Arial Narrow" pitchFamily="34" charset="0"/>
              </a:defRPr>
            </a:lvl4pPr>
            <a:lvl5pPr marL="1076325" indent="-171450">
              <a:spcBef>
                <a:spcPts val="100"/>
              </a:spcBef>
              <a:defRPr sz="1050" baseline="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404664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89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XXL - 3-spaltig mit gemeinsamen Unt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7" y="151817"/>
            <a:ext cx="6696073" cy="468871"/>
          </a:xfrm>
        </p:spPr>
        <p:txBody>
          <a:bodyPr bIns="0"/>
          <a:lstStyle>
            <a:lvl1pPr algn="l">
              <a:defRPr sz="2700" b="1"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612000" y="764704"/>
            <a:ext cx="8074800" cy="648072"/>
          </a:xfrm>
          <a:noFill/>
          <a:ln>
            <a:noFill/>
          </a:ln>
          <a:effectLst/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7"/>
          </p:nvPr>
        </p:nvSpPr>
        <p:spPr>
          <a:xfrm>
            <a:off x="611848" y="1628800"/>
            <a:ext cx="2592000" cy="4679925"/>
          </a:xfrm>
        </p:spPr>
        <p:txBody>
          <a:bodyPr>
            <a:normAutofit/>
          </a:bodyPr>
          <a:lstStyle>
            <a:lvl1pPr marL="179388" indent="-179388">
              <a:defRPr sz="1800" b="1">
                <a:latin typeface="Arial Narrow" pitchFamily="34" charset="0"/>
              </a:defRPr>
            </a:lvl1pPr>
            <a:lvl2pPr marL="357188" indent="-177800">
              <a:defRPr sz="1600">
                <a:latin typeface="Arial Narrow" pitchFamily="34" charset="0"/>
              </a:defRPr>
            </a:lvl2pPr>
            <a:lvl3pPr marL="536575" indent="-179388">
              <a:defRPr sz="1400">
                <a:latin typeface="Arial Narrow" pitchFamily="34" charset="0"/>
              </a:defRPr>
            </a:lvl3pPr>
            <a:lvl4pPr marL="714375" indent="-177800">
              <a:defRPr sz="1100">
                <a:latin typeface="Arial Narrow" pitchFamily="34" charset="0"/>
              </a:defRPr>
            </a:lvl4pPr>
            <a:lvl5pPr marL="900113" indent="-185738">
              <a:defRPr sz="105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4" name="Inhaltsplatzhalter 6"/>
          <p:cNvSpPr>
            <a:spLocks noGrp="1"/>
          </p:cNvSpPr>
          <p:nvPr>
            <p:ph sz="quarter" idx="18"/>
          </p:nvPr>
        </p:nvSpPr>
        <p:spPr>
          <a:xfrm>
            <a:off x="3348152" y="1628800"/>
            <a:ext cx="2592000" cy="4679925"/>
          </a:xfrm>
        </p:spPr>
        <p:txBody>
          <a:bodyPr>
            <a:normAutofit/>
          </a:bodyPr>
          <a:lstStyle>
            <a:lvl1pPr marL="179388" indent="-179388">
              <a:defRPr sz="1800" b="1">
                <a:latin typeface="Arial Narrow" pitchFamily="34" charset="0"/>
              </a:defRPr>
            </a:lvl1pPr>
            <a:lvl2pPr marL="357188" indent="-177800">
              <a:defRPr sz="1600">
                <a:latin typeface="Arial Narrow" pitchFamily="34" charset="0"/>
              </a:defRPr>
            </a:lvl2pPr>
            <a:lvl3pPr marL="536575" indent="-179388">
              <a:defRPr sz="1400">
                <a:latin typeface="Arial Narrow" pitchFamily="34" charset="0"/>
              </a:defRPr>
            </a:lvl3pPr>
            <a:lvl4pPr marL="714375" indent="-177800">
              <a:defRPr sz="1100">
                <a:latin typeface="Arial Narrow" pitchFamily="34" charset="0"/>
              </a:defRPr>
            </a:lvl4pPr>
            <a:lvl5pPr marL="900113" indent="-185738">
              <a:defRPr sz="105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9"/>
          </p:nvPr>
        </p:nvSpPr>
        <p:spPr>
          <a:xfrm>
            <a:off x="6084456" y="1628800"/>
            <a:ext cx="2592000" cy="4679925"/>
          </a:xfrm>
        </p:spPr>
        <p:txBody>
          <a:bodyPr>
            <a:normAutofit/>
          </a:bodyPr>
          <a:lstStyle>
            <a:lvl1pPr marL="179388" indent="-179388">
              <a:defRPr sz="1800" b="1">
                <a:latin typeface="Arial Narrow" pitchFamily="34" charset="0"/>
              </a:defRPr>
            </a:lvl1pPr>
            <a:lvl2pPr marL="357188" indent="-177800">
              <a:defRPr sz="1600">
                <a:latin typeface="Arial Narrow" pitchFamily="34" charset="0"/>
              </a:defRPr>
            </a:lvl2pPr>
            <a:lvl3pPr marL="536575" indent="-179388">
              <a:defRPr sz="1400">
                <a:latin typeface="Arial Narrow" pitchFamily="34" charset="0"/>
              </a:defRPr>
            </a:lvl3pPr>
            <a:lvl4pPr marL="714375" indent="-177800">
              <a:defRPr sz="1100">
                <a:latin typeface="Arial Narrow" pitchFamily="34" charset="0"/>
              </a:defRPr>
            </a:lvl4pPr>
            <a:lvl5pPr marL="900113" indent="-185738">
              <a:defRPr sz="105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404664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05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XXL - 3-spaltig mit Unt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7" y="151817"/>
            <a:ext cx="6696073" cy="468871"/>
          </a:xfrm>
        </p:spPr>
        <p:txBody>
          <a:bodyPr bIns="0"/>
          <a:lstStyle>
            <a:lvl1pPr algn="l">
              <a:defRPr sz="2700" b="1">
                <a:latin typeface="Arial Narrow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/>
          </p:nvPr>
        </p:nvSpPr>
        <p:spPr>
          <a:xfrm>
            <a:off x="611848" y="764704"/>
            <a:ext cx="2592000" cy="648072"/>
          </a:xfrm>
          <a:noFill/>
          <a:ln>
            <a:noFill/>
          </a:ln>
          <a:effectLst/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Inhaltsplatzhalter 6"/>
          <p:cNvSpPr>
            <a:spLocks noGrp="1"/>
          </p:cNvSpPr>
          <p:nvPr>
            <p:ph sz="quarter" idx="19"/>
          </p:nvPr>
        </p:nvSpPr>
        <p:spPr>
          <a:xfrm>
            <a:off x="611848" y="1628800"/>
            <a:ext cx="2592000" cy="4679925"/>
          </a:xfrm>
        </p:spPr>
        <p:txBody>
          <a:bodyPr>
            <a:normAutofit/>
          </a:bodyPr>
          <a:lstStyle>
            <a:lvl1pPr marL="179388" indent="-179388">
              <a:defRPr sz="1800" b="1">
                <a:latin typeface="Arial Narrow" pitchFamily="34" charset="0"/>
              </a:defRPr>
            </a:lvl1pPr>
            <a:lvl2pPr marL="357188" indent="-177800">
              <a:defRPr sz="1600">
                <a:latin typeface="Arial Narrow" pitchFamily="34" charset="0"/>
              </a:defRPr>
            </a:lvl2pPr>
            <a:lvl3pPr marL="536575" indent="-179388">
              <a:defRPr sz="1400">
                <a:latin typeface="Arial Narrow" pitchFamily="34" charset="0"/>
              </a:defRPr>
            </a:lvl3pPr>
            <a:lvl4pPr marL="714375" indent="-177800">
              <a:defRPr sz="1100">
                <a:latin typeface="Arial Narrow" pitchFamily="34" charset="0"/>
              </a:defRPr>
            </a:lvl4pPr>
            <a:lvl5pPr marL="900113" indent="-185738">
              <a:defRPr sz="105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7"/>
          </p:nvPr>
        </p:nvSpPr>
        <p:spPr>
          <a:xfrm>
            <a:off x="3348152" y="764704"/>
            <a:ext cx="2592000" cy="648072"/>
          </a:xfrm>
          <a:noFill/>
          <a:ln>
            <a:noFill/>
          </a:ln>
          <a:effectLst/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Inhaltsplatzhalter 6"/>
          <p:cNvSpPr>
            <a:spLocks noGrp="1"/>
          </p:cNvSpPr>
          <p:nvPr>
            <p:ph sz="quarter" idx="20"/>
          </p:nvPr>
        </p:nvSpPr>
        <p:spPr>
          <a:xfrm>
            <a:off x="3348152" y="1628800"/>
            <a:ext cx="2592000" cy="4679925"/>
          </a:xfrm>
        </p:spPr>
        <p:txBody>
          <a:bodyPr>
            <a:normAutofit/>
          </a:bodyPr>
          <a:lstStyle>
            <a:lvl1pPr marL="179388" indent="-179388">
              <a:defRPr sz="1800" b="1">
                <a:latin typeface="Arial Narrow" pitchFamily="34" charset="0"/>
              </a:defRPr>
            </a:lvl1pPr>
            <a:lvl2pPr marL="357188" indent="-177800">
              <a:defRPr sz="1600">
                <a:latin typeface="Arial Narrow" pitchFamily="34" charset="0"/>
              </a:defRPr>
            </a:lvl2pPr>
            <a:lvl3pPr marL="536575" indent="-179388">
              <a:defRPr sz="1400">
                <a:latin typeface="Arial Narrow" pitchFamily="34" charset="0"/>
              </a:defRPr>
            </a:lvl3pPr>
            <a:lvl4pPr marL="714375" indent="-177800">
              <a:defRPr sz="1100">
                <a:latin typeface="Arial Narrow" pitchFamily="34" charset="0"/>
              </a:defRPr>
            </a:lvl4pPr>
            <a:lvl5pPr marL="900113" indent="-185738">
              <a:defRPr sz="105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8"/>
          </p:nvPr>
        </p:nvSpPr>
        <p:spPr>
          <a:xfrm>
            <a:off x="6084456" y="764704"/>
            <a:ext cx="2592000" cy="648072"/>
          </a:xfrm>
          <a:noFill/>
          <a:ln>
            <a:noFill/>
          </a:ln>
          <a:effectLst/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0" name="Inhaltsplatzhalter 6"/>
          <p:cNvSpPr>
            <a:spLocks noGrp="1"/>
          </p:cNvSpPr>
          <p:nvPr>
            <p:ph sz="quarter" idx="21"/>
          </p:nvPr>
        </p:nvSpPr>
        <p:spPr>
          <a:xfrm>
            <a:off x="6084456" y="1628800"/>
            <a:ext cx="2592000" cy="4679925"/>
          </a:xfrm>
        </p:spPr>
        <p:txBody>
          <a:bodyPr>
            <a:normAutofit/>
          </a:bodyPr>
          <a:lstStyle>
            <a:lvl1pPr marL="179388" indent="-179388">
              <a:defRPr sz="1800" b="1">
                <a:latin typeface="Arial Narrow" pitchFamily="34" charset="0"/>
              </a:defRPr>
            </a:lvl1pPr>
            <a:lvl2pPr marL="357188" indent="-177800">
              <a:defRPr sz="1600">
                <a:latin typeface="Arial Narrow" pitchFamily="34" charset="0"/>
              </a:defRPr>
            </a:lvl2pPr>
            <a:lvl3pPr marL="536575" indent="-179388">
              <a:defRPr sz="1400">
                <a:latin typeface="Arial Narrow" pitchFamily="34" charset="0"/>
              </a:defRPr>
            </a:lvl3pPr>
            <a:lvl4pPr marL="714375" indent="-177800">
              <a:defRPr sz="1100">
                <a:latin typeface="Arial Narrow" pitchFamily="34" charset="0"/>
              </a:defRPr>
            </a:lvl4pPr>
            <a:lvl5pPr marL="900113" indent="-185738">
              <a:defRPr sz="1050"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404664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9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folie - Titel un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1268760"/>
            <a:ext cx="8064500" cy="108012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611188" y="2565401"/>
            <a:ext cx="8075612" cy="3599904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602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folie - Bild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1268760"/>
            <a:ext cx="8064500" cy="108012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611188" y="2565401"/>
            <a:ext cx="3960811" cy="3599904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16463" y="2565401"/>
            <a:ext cx="3959225" cy="3599904"/>
          </a:xfrm>
        </p:spPr>
        <p:txBody>
          <a:bodyPr anchor="b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6375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folie - Bild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1268760"/>
            <a:ext cx="8064500" cy="108012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775" y="2565401"/>
            <a:ext cx="3959225" cy="3599904"/>
          </a:xfrm>
        </p:spPr>
        <p:txBody>
          <a:bodyPr anchor="b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4724400" y="2565401"/>
            <a:ext cx="3960811" cy="3599904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16003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folie - Bild ob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8" y="1268760"/>
            <a:ext cx="8064499" cy="1080120"/>
          </a:xfrm>
        </p:spPr>
        <p:txBody>
          <a:bodyPr bIns="36000"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6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611189" y="2565400"/>
            <a:ext cx="8064500" cy="1944000"/>
          </a:xfrm>
          <a:noFill/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9" y="4653136"/>
            <a:ext cx="8064500" cy="1512168"/>
          </a:xfrm>
        </p:spPr>
        <p:txBody>
          <a:bodyPr anchor="b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1272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575E-80FE-477B-A23F-7E4BA32326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314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elfolie - Bild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8" y="1268760"/>
            <a:ext cx="8064500" cy="1080000"/>
          </a:xfrm>
        </p:spPr>
        <p:txBody>
          <a:bodyPr bIns="36000"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6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611188" y="2565400"/>
            <a:ext cx="3960812" cy="3743325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16463" y="2565401"/>
            <a:ext cx="3959225" cy="3743324"/>
          </a:xfrm>
        </p:spPr>
        <p:txBody>
          <a:bodyPr anchor="b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4787899" y="6497324"/>
            <a:ext cx="3887789" cy="20005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 smtClean="0">
                <a:solidFill>
                  <a:schemeClr val="accent6"/>
                </a:solidFill>
              </a:rPr>
              <a:t>www.joanneum.at/policies</a:t>
            </a:r>
          </a:p>
        </p:txBody>
      </p:sp>
    </p:spTree>
    <p:extLst>
      <p:ext uri="{BB962C8B-B14F-4D97-AF65-F5344CB8AC3E}">
        <p14:creationId xmlns:p14="http://schemas.microsoft.com/office/powerpoint/2010/main" val="9286840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elfolie - Bild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8" y="1268760"/>
            <a:ext cx="8064500" cy="1080000"/>
          </a:xfrm>
        </p:spPr>
        <p:txBody>
          <a:bodyPr bIns="3600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2775" y="2565401"/>
            <a:ext cx="3959225" cy="3743324"/>
          </a:xfrm>
        </p:spPr>
        <p:txBody>
          <a:bodyPr anchor="b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16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4716016" y="2565401"/>
            <a:ext cx="3960812" cy="3743325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4787899" y="6497324"/>
            <a:ext cx="3887789" cy="20005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 smtClean="0">
                <a:solidFill>
                  <a:schemeClr val="accent6"/>
                </a:solidFill>
              </a:rPr>
              <a:t>www.joanneum.at/policies</a:t>
            </a:r>
          </a:p>
        </p:txBody>
      </p:sp>
    </p:spTree>
    <p:extLst>
      <p:ext uri="{BB962C8B-B14F-4D97-AF65-F5344CB8AC3E}">
        <p14:creationId xmlns:p14="http://schemas.microsoft.com/office/powerpoint/2010/main" val="1665198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612000" y="1916113"/>
            <a:ext cx="8064000" cy="439261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4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x Inhal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0" y="693000"/>
            <a:ext cx="8064872" cy="10072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2"/>
          </p:nvPr>
        </p:nvSpPr>
        <p:spPr>
          <a:xfrm>
            <a:off x="612000" y="1917266"/>
            <a:ext cx="8064000" cy="2159645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3"/>
          </p:nvPr>
        </p:nvSpPr>
        <p:spPr>
          <a:xfrm>
            <a:off x="611188" y="4149080"/>
            <a:ext cx="8064000" cy="2159645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0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el, Extra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11189" y="1916112"/>
            <a:ext cx="8064499" cy="720799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91" y="2780927"/>
            <a:ext cx="8064497" cy="3527797"/>
          </a:xfrm>
        </p:spPr>
        <p:txBody>
          <a:bodyPr/>
          <a:lstStyle>
            <a:lvl1pPr>
              <a:spcBef>
                <a:spcPts val="900"/>
              </a:spcBef>
              <a:defRPr sz="2400"/>
            </a:lvl1pPr>
            <a:lvl2pPr>
              <a:defRPr sz="2100"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98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2000" y="1916112"/>
            <a:ext cx="3960000" cy="4392613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2400"/>
            </a:lvl1pPr>
            <a:lvl2pPr marL="628650" indent="-273050">
              <a:defRPr sz="2100"/>
            </a:lvl2pPr>
            <a:lvl3pPr marL="895350" indent="-266700">
              <a:defRPr sz="1800"/>
            </a:lvl3pPr>
            <a:lvl4pPr marL="1076325" indent="-180975">
              <a:defRPr sz="1500"/>
            </a:lvl4pPr>
            <a:lvl5pPr marL="1257300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456" y="1916113"/>
            <a:ext cx="3960000" cy="4392612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2400"/>
            </a:lvl1pPr>
            <a:lvl2pPr marL="625475" indent="-263525">
              <a:defRPr sz="2100"/>
            </a:lvl2pPr>
            <a:lvl3pPr marL="895350" indent="-266700">
              <a:defRPr sz="1800"/>
            </a:lvl3pPr>
            <a:lvl4pPr marL="1079500" indent="-177800">
              <a:defRPr sz="1500"/>
            </a:lvl4pPr>
            <a:lvl5pPr marL="1257300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8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gemeinsamen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916114"/>
            <a:ext cx="8064000" cy="7207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2000" y="2780929"/>
            <a:ext cx="3960000" cy="3527796"/>
          </a:xfrm>
        </p:spPr>
        <p:txBody>
          <a:bodyPr/>
          <a:lstStyle>
            <a:lvl1pPr marL="266700" indent="-266700">
              <a:spcBef>
                <a:spcPts val="900"/>
              </a:spcBef>
              <a:defRPr sz="2100"/>
            </a:lvl1pPr>
            <a:lvl2pPr marL="542925" indent="-273050">
              <a:defRPr sz="1800"/>
            </a:lvl2pPr>
            <a:lvl3pPr marL="809625" indent="-266700">
              <a:defRPr sz="1500"/>
            </a:lvl3pPr>
            <a:lvl4pPr marL="990600" indent="-180975">
              <a:defRPr sz="1200"/>
            </a:lvl4pPr>
            <a:lvl5pPr marL="1162050" indent="-180975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016" y="2780927"/>
            <a:ext cx="3960000" cy="3527797"/>
          </a:xfrm>
        </p:spPr>
        <p:txBody>
          <a:bodyPr>
            <a:normAutofit/>
          </a:bodyPr>
          <a:lstStyle>
            <a:lvl1pPr marL="266700" indent="-266700">
              <a:spcBef>
                <a:spcPts val="900"/>
              </a:spcBef>
              <a:defRPr sz="2100"/>
            </a:lvl1pPr>
            <a:lvl2pPr marL="542925" indent="-276225">
              <a:defRPr sz="1800"/>
            </a:lvl2pPr>
            <a:lvl3pPr marL="809625" indent="-266700" defTabSz="809625">
              <a:defRPr sz="1500"/>
            </a:lvl3pPr>
            <a:lvl4pPr marL="990600" indent="-180975">
              <a:defRPr sz="1200"/>
            </a:lvl4pPr>
            <a:lvl5pPr marL="1162050" indent="-171450"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15"/>
          </p:nvPr>
        </p:nvSpPr>
        <p:spPr>
          <a:xfrm>
            <a:off x="0" y="1412776"/>
            <a:ext cx="457200" cy="216023"/>
          </a:xfrm>
        </p:spPr>
        <p:txBody>
          <a:bodyPr/>
          <a:lstStyle/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393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2000" y="693000"/>
            <a:ext cx="8064872" cy="1007213"/>
          </a:xfrm>
          <a:prstGeom prst="rect">
            <a:avLst/>
          </a:prstGeom>
        </p:spPr>
        <p:txBody>
          <a:bodyPr vert="horz" lIns="0" tIns="0" rIns="0" bIns="3600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916113"/>
            <a:ext cx="8064500" cy="4392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1724" y="6630119"/>
            <a:ext cx="1225179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613" y="6630119"/>
            <a:ext cx="5329237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1412776"/>
            <a:ext cx="457200" cy="2160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882D1A77-C809-4D0D-9BEE-B2D6A0E2701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4" r:id="rId2"/>
    <p:sldLayoutId id="2147483665" r:id="rId3"/>
    <p:sldLayoutId id="2147483688" r:id="rId4"/>
    <p:sldLayoutId id="2147483666" r:id="rId5"/>
    <p:sldLayoutId id="2147483687" r:id="rId6"/>
    <p:sldLayoutId id="2147483667" r:id="rId7"/>
    <p:sldLayoutId id="2147483668" r:id="rId8"/>
    <p:sldLayoutId id="2147483690" r:id="rId9"/>
    <p:sldLayoutId id="2147483669" r:id="rId10"/>
    <p:sldLayoutId id="2147483670" r:id="rId11"/>
    <p:sldLayoutId id="2147483671" r:id="rId12"/>
    <p:sldLayoutId id="2147483694" r:id="rId13"/>
    <p:sldLayoutId id="2147483695" r:id="rId14"/>
    <p:sldLayoutId id="2147483696" r:id="rId15"/>
    <p:sldLayoutId id="2147483697" r:id="rId16"/>
    <p:sldLayoutId id="2147483683" r:id="rId17"/>
    <p:sldLayoutId id="2147483684" r:id="rId18"/>
    <p:sldLayoutId id="2147483672" r:id="rId19"/>
    <p:sldLayoutId id="2147483692" r:id="rId20"/>
    <p:sldLayoutId id="2147483673" r:id="rId21"/>
    <p:sldLayoutId id="2147483685" r:id="rId22"/>
    <p:sldLayoutId id="2147483691" r:id="rId23"/>
    <p:sldLayoutId id="2147483686" r:id="rId24"/>
    <p:sldLayoutId id="2147483693" r:id="rId25"/>
    <p:sldLayoutId id="2147483675" r:id="rId26"/>
    <p:sldLayoutId id="2147483689" r:id="rId27"/>
    <p:sldLayoutId id="2147483676" r:id="rId28"/>
    <p:sldLayoutId id="2147483698" r:id="rId29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84000"/>
        <a:buFontTx/>
        <a:buBlip>
          <a:blip r:embed="rId32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725" indent="-365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SzPct val="84000"/>
        <a:buFontTx/>
        <a:buBlip>
          <a:blip r:embed="rId32"/>
        </a:buBlip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7425" indent="-2667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SzPct val="84000"/>
        <a:buFontTx/>
        <a:buBlip>
          <a:blip r:embed="rId32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5225" indent="-1778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SzPct val="84000"/>
        <a:buFontTx/>
        <a:buBlip>
          <a:blip r:embed="rId32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1925" indent="-177800" algn="l" defTabSz="914400" rtl="0" eaLnBrk="1" latinLnBrk="0" hangingPunct="1">
        <a:lnSpc>
          <a:spcPct val="90000"/>
        </a:lnSpc>
        <a:spcBef>
          <a:spcPts val="200"/>
        </a:spcBef>
        <a:spcAft>
          <a:spcPts val="0"/>
        </a:spcAft>
        <a:buSzPct val="84000"/>
        <a:buFontTx/>
        <a:buBlip>
          <a:blip r:embed="rId32"/>
        </a:buBlip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955" y="5085184"/>
            <a:ext cx="8064501" cy="122354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sz="2000" b="1" dirty="0" smtClean="0">
                <a:latin typeface="Calibri" panose="020F0502020204030204" pitchFamily="34" charset="0"/>
              </a:rPr>
              <a:t>Wolfgang Polt (Joanneum Research)</a:t>
            </a:r>
          </a:p>
          <a:p>
            <a:pPr>
              <a:lnSpc>
                <a:spcPct val="114000"/>
              </a:lnSpc>
            </a:pPr>
            <a:r>
              <a:rPr lang="de-AT" sz="2000" b="1" dirty="0" smtClean="0">
                <a:latin typeface="Calibri" panose="020F0502020204030204" pitchFamily="34" charset="0"/>
              </a:rPr>
              <a:t>Torben Bundgaard Vad  (DAMVAD Analytics) </a:t>
            </a:r>
          </a:p>
          <a:p>
            <a:pPr>
              <a:lnSpc>
                <a:spcPct val="114000"/>
              </a:lnSpc>
            </a:pPr>
            <a:r>
              <a:rPr lang="de-AT" sz="2000" dirty="0" smtClean="0">
                <a:latin typeface="Calibri" panose="020F0502020204030204" pitchFamily="34" charset="0"/>
              </a:rPr>
              <a:t>Wien, 26. November 2015</a:t>
            </a:r>
            <a:endParaRPr lang="de-AT" sz="2000" dirty="0">
              <a:latin typeface="Calibri" panose="020F050202020403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980728"/>
            <a:ext cx="8262381" cy="36004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 smtClean="0">
                <a:solidFill>
                  <a:srgbClr val="E4A80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rgbClr val="E4A800"/>
                </a:solidFill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rgbClr val="E4A800"/>
                </a:solidFill>
                <a:latin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E4A800"/>
                </a:solidFill>
                <a:latin typeface="Calibri" panose="020F0502020204030204" pitchFamily="34" charset="0"/>
              </a:rPr>
            </a:br>
            <a:r>
              <a:rPr lang="de-AT" sz="2400" b="1" dirty="0" smtClean="0">
                <a:solidFill>
                  <a:srgbClr val="E4A800"/>
                </a:solidFill>
                <a:latin typeface="Calibri" panose="020F0502020204030204" pitchFamily="34" charset="0"/>
              </a:rPr>
              <a:t>Das Potenzial des Europäischen Forschungsraums für Österreichs Ambition ein Innovation Leader in Europa zu werden</a:t>
            </a:r>
            <a:br>
              <a:rPr lang="de-AT" sz="2400" b="1" dirty="0" smtClean="0">
                <a:solidFill>
                  <a:srgbClr val="E4A800"/>
                </a:solidFill>
                <a:latin typeface="Calibri" panose="020F0502020204030204" pitchFamily="34" charset="0"/>
              </a:rPr>
            </a:br>
            <a:r>
              <a:rPr lang="de-AT" sz="2400" b="1" dirty="0" smtClean="0">
                <a:solidFill>
                  <a:srgbClr val="E4A800"/>
                </a:solidFill>
                <a:latin typeface="Calibri" panose="020F0502020204030204" pitchFamily="34" charset="0"/>
              </a:rPr>
              <a:t/>
            </a:r>
            <a:br>
              <a:rPr lang="de-AT" sz="2400" b="1" dirty="0" smtClean="0">
                <a:solidFill>
                  <a:srgbClr val="E4A800"/>
                </a:solidFill>
                <a:latin typeface="Calibri" panose="020F0502020204030204" pitchFamily="34" charset="0"/>
              </a:rPr>
            </a:br>
            <a:r>
              <a:rPr lang="de-AT" sz="2400" b="1" dirty="0" smtClean="0">
                <a:solidFill>
                  <a:srgbClr val="E4A800"/>
                </a:solidFill>
                <a:latin typeface="Calibri" panose="020F0502020204030204" pitchFamily="34" charset="0"/>
              </a:rPr>
              <a:t>Eine vergleichende Studie zwischen </a:t>
            </a:r>
            <a:br>
              <a:rPr lang="de-AT" sz="2400" b="1" dirty="0" smtClean="0">
                <a:solidFill>
                  <a:srgbClr val="E4A800"/>
                </a:solidFill>
                <a:latin typeface="Calibri" panose="020F0502020204030204" pitchFamily="34" charset="0"/>
              </a:rPr>
            </a:br>
            <a:r>
              <a:rPr lang="de-AT" sz="2400" b="1" dirty="0" smtClean="0">
                <a:solidFill>
                  <a:srgbClr val="E4A800"/>
                </a:solidFill>
                <a:latin typeface="Calibri" panose="020F0502020204030204" pitchFamily="34" charset="0"/>
              </a:rPr>
              <a:t>Österreich, Dänemark und Schweden</a:t>
            </a:r>
            <a:r>
              <a:rPr lang="de-AT" sz="2800" b="1" dirty="0" smtClean="0">
                <a:solidFill>
                  <a:srgbClr val="E4A800"/>
                </a:solidFill>
                <a:latin typeface="Calibri" panose="020F0502020204030204" pitchFamily="34" charset="0"/>
              </a:rPr>
              <a:t/>
            </a:r>
            <a:br>
              <a:rPr lang="de-AT" sz="2800" b="1" dirty="0" smtClean="0">
                <a:solidFill>
                  <a:srgbClr val="E4A800"/>
                </a:solidFill>
                <a:latin typeface="Calibri" panose="020F0502020204030204" pitchFamily="34" charset="0"/>
              </a:rPr>
            </a:br>
            <a:r>
              <a:rPr lang="de-AT" sz="2800" b="1" dirty="0" smtClean="0">
                <a:solidFill>
                  <a:srgbClr val="E4A800"/>
                </a:solidFill>
                <a:latin typeface="Calibri" panose="020F0502020204030204" pitchFamily="34" charset="0"/>
              </a:rPr>
              <a:t/>
            </a:r>
            <a:br>
              <a:rPr lang="de-AT" sz="2800" b="1" dirty="0" smtClean="0">
                <a:solidFill>
                  <a:srgbClr val="E4A800"/>
                </a:solidFill>
                <a:latin typeface="Calibri" panose="020F0502020204030204" pitchFamily="34" charset="0"/>
              </a:rPr>
            </a:br>
            <a:r>
              <a:rPr lang="de-AT" sz="2800" b="1" dirty="0" smtClean="0">
                <a:solidFill>
                  <a:srgbClr val="E4A800"/>
                </a:solidFill>
                <a:latin typeface="Calibri" panose="020F0502020204030204" pitchFamily="34" charset="0"/>
              </a:rPr>
              <a:t>Europa-Tagung 2015</a:t>
            </a:r>
            <a:endParaRPr lang="de-AT" sz="2800" b="1" dirty="0">
              <a:solidFill>
                <a:srgbClr val="E4A8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Calibri" panose="020F0502020204030204" pitchFamily="34" charset="0"/>
              </a:rPr>
              <a:t>Ausgaben für Studierende in AT – DK - SE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848872" cy="445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26786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Hochschulfinanzierung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11560" y="1916113"/>
            <a:ext cx="7992888" cy="43926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Finanzierungsströme sind in DK und SE differenzierter und stark kompetitiv 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Kompetitive Finanzierung sollte auch in AT deutlich erhöht werden</a:t>
            </a:r>
          </a:p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Hochschul-Finanzierung ist in DK und SE deutlich stärker erfolgsabhängig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dieser Anteil sollte auch in AT deutlich erhöht werden</a:t>
            </a:r>
            <a:endParaRPr lang="de-AT" sz="2800" b="1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8980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Unternehmens-F&amp;E und Innovation (1)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395536" y="1700808"/>
            <a:ext cx="8352928" cy="47525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sz="2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Unterschiedliche Industriestrukturen </a:t>
            </a: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beschränken die Möglichkeiten des ‚einfachen Lernens‘ – erklären aber nur ca. 1/3 der Unterschiede in der F&amp;E-Intensität</a:t>
            </a:r>
          </a:p>
          <a:p>
            <a:pPr>
              <a:lnSpc>
                <a:spcPct val="114000"/>
              </a:lnSpc>
            </a:pP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Unternehmen haben </a:t>
            </a:r>
            <a:r>
              <a:rPr lang="de-AT" sz="2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geringere F&amp;E-Ausgaben </a:t>
            </a: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als DK und SE trotz höherer öffentlicher Unterstützung</a:t>
            </a:r>
          </a:p>
          <a:p>
            <a:pPr>
              <a:lnSpc>
                <a:spcPct val="114000"/>
              </a:lnSpc>
            </a:pP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Die deutlich höhere </a:t>
            </a:r>
            <a:r>
              <a:rPr lang="de-AT" sz="2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‚ICT &amp; </a:t>
            </a:r>
            <a:r>
              <a:rPr lang="de-AT" sz="22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eReadiness</a:t>
            </a:r>
            <a:r>
              <a:rPr lang="de-AT" sz="2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‘ </a:t>
            </a: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 DK und SE erklärt die unterschiedliche Markt/Unternehmensentwicklung in diesem </a:t>
            </a:r>
            <a:r>
              <a:rPr lang="de-AT" sz="2200" dirty="0"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ereich</a:t>
            </a:r>
          </a:p>
          <a:p>
            <a:pPr>
              <a:lnSpc>
                <a:spcPct val="114000"/>
              </a:lnSpc>
            </a:pP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hat </a:t>
            </a:r>
            <a:r>
              <a:rPr lang="de-AT" sz="2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niedrigere Gründungsraten </a:t>
            </a: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und weniger Unternehmen in der Wachstumsphase, aber </a:t>
            </a:r>
            <a:r>
              <a:rPr lang="de-AT" sz="2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höhere Überlebensraten </a:t>
            </a: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als in DK und SE</a:t>
            </a:r>
          </a:p>
          <a:p>
            <a:pPr>
              <a:lnSpc>
                <a:spcPct val="114000"/>
              </a:lnSpc>
            </a:pP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Unternehmen haben ein </a:t>
            </a:r>
            <a:r>
              <a:rPr lang="de-AT" sz="2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vergleichsweise hohes Niveau an Innovationsaktivitäten</a:t>
            </a: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(inkl. Patentierungen)</a:t>
            </a:r>
            <a:endParaRPr lang="de-AT" b="1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9991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Unternehmens-F&amp;E </a:t>
            </a:r>
            <a:r>
              <a:rPr lang="de-AT" b="1" dirty="0">
                <a:latin typeface="Calibri" panose="020F0502020204030204" pitchFamily="34" charset="0"/>
              </a:rPr>
              <a:t>und Innovation </a:t>
            </a:r>
            <a:r>
              <a:rPr lang="de-AT" b="1" dirty="0" smtClean="0">
                <a:latin typeface="Calibri" panose="020F0502020204030204" pitchFamily="34" charset="0"/>
              </a:rPr>
              <a:t>(2)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539552" y="1844824"/>
            <a:ext cx="8208912" cy="43926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hat breite Palette an Unterstützungsmaßnahmen für frühe Phasen des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G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ründungsgeschehens, aber es fehlt an ähnlich starken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‚Öko-Systemen für Unternehmen‘ 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wie in DK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&amp;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SE</a:t>
            </a:r>
          </a:p>
          <a:p>
            <a:pPr marL="0" indent="0">
              <a:lnSpc>
                <a:spcPct val="114000"/>
              </a:lnSpc>
              <a:buNone/>
            </a:pPr>
            <a:endParaRPr lang="de-AT" b="1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6104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Calibri" panose="020F0502020204030204" pitchFamily="34" charset="0"/>
              </a:rPr>
              <a:t>Öko-System für Unternehmen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4" y="1745413"/>
            <a:ext cx="7789673" cy="46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1256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Unternehmens-F&amp;E </a:t>
            </a:r>
            <a:r>
              <a:rPr lang="de-AT" b="1" dirty="0">
                <a:latin typeface="Calibri" panose="020F0502020204030204" pitchFamily="34" charset="0"/>
              </a:rPr>
              <a:t>und Innovation </a:t>
            </a:r>
            <a:r>
              <a:rPr lang="de-AT" b="1" dirty="0" smtClean="0">
                <a:latin typeface="Calibri" panose="020F0502020204030204" pitchFamily="34" charset="0"/>
              </a:rPr>
              <a:t>(2)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539552" y="1844824"/>
            <a:ext cx="8208912" cy="43926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AT hat breite Palette an Unterstützungsmaßnahmen für frühe Phasen des 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ründungsgeschehens, aber es fehlt an ähnlich starken </a:t>
            </a:r>
            <a:r>
              <a:rPr lang="de-AT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‚Öko-Systemen für Unternehmen‘ </a:t>
            </a:r>
            <a:r>
              <a:rPr lang="de-AT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wie in DK &amp; SE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hat aber keinen erkennbaren Nachteil, was die öffentliche Unternehmensförderung angeht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hat aber </a:t>
            </a:r>
            <a:r>
              <a:rPr lang="de-AT" b="1" dirty="0">
                <a:latin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efizite bezüglich Venture Capital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, sowohl im Umfang als auch in der Wachstumsphase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Der ‚Growth Fund‘ war ein sehr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rfolgreiches Instrument in DK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Übertragbarkeit nach AT?</a:t>
            </a:r>
          </a:p>
          <a:p>
            <a:pPr marL="0" indent="0">
              <a:lnSpc>
                <a:spcPct val="114000"/>
              </a:lnSpc>
              <a:buNone/>
            </a:pPr>
            <a:endParaRPr lang="de-AT" b="1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1998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Wissenschafts-Wirtschafts-Beziehungen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11560" y="1844824"/>
            <a:ext cx="8064896" cy="46085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Unterschiedliche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Industriestrukturen haben starken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E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influss auf Niveau und Struktur der </a:t>
            </a:r>
            <a:r>
              <a:rPr lang="de-AT" dirty="0" smtClean="0">
                <a:latin typeface="Calibri" panose="020F0502020204030204" pitchFamily="34" charset="0"/>
              </a:rPr>
              <a:t>Wissenschafts-Wirtschafts-Beziehungen</a:t>
            </a:r>
            <a:endParaRPr lang="de-AT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hat Beziehungen zwischen Wissenschaft und Wirtschaft  intensiviert, AT auf gleichem oder höherem Niveau in Aktivität, aber DK &amp; SE mit höherem Output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In den Politikinstrumenten sind DK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u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nd SE nicht avancierter als AT, eher umgekehrt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…nur eingeschränkte Möglichkeiten für politische Lernerfahrung  in diesem </a:t>
            </a:r>
            <a:r>
              <a:rPr lang="de-AT" b="1" dirty="0">
                <a:latin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ereich</a:t>
            </a:r>
          </a:p>
          <a:p>
            <a:pPr marL="0" indent="0">
              <a:lnSpc>
                <a:spcPct val="114000"/>
              </a:lnSpc>
              <a:buNone/>
            </a:pPr>
            <a:endParaRPr lang="de-AT" b="1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7093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Rolle des Europäischen Forschungsraums (1)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11560" y="1844824"/>
            <a:ext cx="8352928" cy="43926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DK 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&amp;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SE holen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mehr  als AT aus Rahmenprogrammen 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heraus, v.a. wegen der Struktur ihrer FTI-Systeme</a:t>
            </a:r>
          </a:p>
          <a:p>
            <a:pPr>
              <a:lnSpc>
                <a:spcPct val="114000"/>
              </a:lnSpc>
            </a:pP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Unterstützenden Infrastrukturen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 AT oft besser</a:t>
            </a:r>
          </a:p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wird in DK und SE auch oft als Vorbild für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pro-aktive ERA Politik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gesehen</a:t>
            </a:r>
          </a:p>
          <a:p>
            <a:pPr>
              <a:lnSpc>
                <a:spcPct val="114000"/>
              </a:lnSpc>
            </a:pP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Stärkere thematische </a:t>
            </a:r>
            <a:r>
              <a:rPr lang="de-AT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Orientierung 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an großen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gesellschaftlichen Herausforderungen</a:t>
            </a:r>
          </a:p>
          <a:p>
            <a:pPr marL="0" indent="0">
              <a:lnSpc>
                <a:spcPct val="114000"/>
              </a:lnSpc>
              <a:buNone/>
            </a:pPr>
            <a:endParaRPr lang="de-AT" b="1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14000"/>
              </a:lnSpc>
              <a:buNone/>
            </a:pPr>
            <a:endParaRPr lang="de-AT" b="1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15288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>
                <a:latin typeface="Calibri" panose="020F0502020204030204" pitchFamily="34" charset="0"/>
              </a:rPr>
              <a:t>Rolle </a:t>
            </a:r>
            <a:r>
              <a:rPr lang="de-AT" b="1" dirty="0" smtClean="0">
                <a:latin typeface="Calibri" panose="020F0502020204030204" pitchFamily="34" charset="0"/>
              </a:rPr>
              <a:t>des Europäischen Forschungsraums (2)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11560" y="1844824"/>
            <a:ext cx="8136904" cy="43926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Stärkere Bedeutung der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Nachfrage/Nutzerseite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und der gesellschaftlichen Herausforderungen</a:t>
            </a:r>
          </a:p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DK und SE: starke Betonung von </a:t>
            </a:r>
            <a:r>
              <a:rPr lang="de-AT" sz="2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bottom-up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Element in nationaler Umsetzung 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Lehren für AT? </a:t>
            </a:r>
          </a:p>
          <a:p>
            <a:pPr>
              <a:lnSpc>
                <a:spcPct val="114000"/>
              </a:lnSpc>
            </a:pP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Zunehmendes ‚</a:t>
            </a:r>
            <a:r>
              <a:rPr lang="de-AT" sz="2800" b="1" dirty="0" err="1">
                <a:latin typeface="Calibri" panose="020F0502020204030204" pitchFamily="34" charset="0"/>
                <a:sym typeface="Wingdings" panose="05000000000000000000" pitchFamily="2" charset="2"/>
              </a:rPr>
              <a:t>Alignment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‘  von nationalen mit europäischen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Prioritäten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in </a:t>
            </a:r>
            <a:r>
              <a:rPr lang="de-AT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AT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mehr als </a:t>
            </a:r>
            <a:r>
              <a:rPr lang="de-AT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in DK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&amp; </a:t>
            </a:r>
            <a:r>
              <a:rPr lang="de-AT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SE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de-AT" sz="28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14000"/>
              </a:lnSpc>
            </a:pP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Insgesamt beschränkte Rolle von ERA in DK und SE </a:t>
            </a:r>
            <a:r>
              <a:rPr lang="de-AT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 nationale Überlegungen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dominant </a:t>
            </a:r>
            <a:r>
              <a:rPr lang="de-AT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für STI Politik</a:t>
            </a:r>
          </a:p>
          <a:p>
            <a:pPr>
              <a:lnSpc>
                <a:spcPct val="114000"/>
              </a:lnSpc>
            </a:pPr>
            <a:endParaRPr lang="de-AT" sz="2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14000"/>
              </a:lnSpc>
            </a:pPr>
            <a:endParaRPr lang="de-AT" sz="28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14000"/>
              </a:lnSpc>
              <a:buNone/>
            </a:pPr>
            <a:endParaRPr lang="de-AT" b="1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14000"/>
              </a:lnSpc>
              <a:buNone/>
            </a:pPr>
            <a:endParaRPr lang="de-AT" b="1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820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In Summe …(1)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11560" y="1844824"/>
            <a:ext cx="8208912" cy="468052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kann viel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aus Erfolgen und Problemen 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in DK &amp; SE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lernen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sollte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mehr investieren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, aber erhöhte Finanzierung ist nicht ausreichend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Notwendigkeit von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substantiellen institutionellen Veränderungen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, etwa Zahl der Institutionen, Arbeitsteilung zwischen ihnen, Steuerungsmechanismen und Anreizstrukturen</a:t>
            </a:r>
          </a:p>
          <a:p>
            <a:pPr>
              <a:lnSpc>
                <a:spcPct val="114000"/>
              </a:lnSpc>
            </a:pP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Deutliche </a:t>
            </a:r>
            <a:r>
              <a:rPr lang="de-AT" b="1" dirty="0">
                <a:latin typeface="Calibri" panose="020F0502020204030204" pitchFamily="34" charset="0"/>
                <a:sym typeface="Wingdings" panose="05000000000000000000" pitchFamily="2" charset="2"/>
              </a:rPr>
              <a:t>Mittelerhöhungen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insbesondere im Hochschul-Bereich 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nötig für Steigerung der Zahl und Qualität der Absolventen</a:t>
            </a:r>
          </a:p>
          <a:p>
            <a:pPr marL="0" indent="0">
              <a:lnSpc>
                <a:spcPct val="114000"/>
              </a:lnSpc>
              <a:buNone/>
            </a:pPr>
            <a:endParaRPr lang="de-AT" b="1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83845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/>
            </a:r>
            <a:br>
              <a:rPr lang="de-AT" b="1" dirty="0" smtClean="0">
                <a:latin typeface="Calibri" panose="020F0502020204030204" pitchFamily="34" charset="0"/>
              </a:rPr>
            </a:br>
            <a:r>
              <a:rPr lang="de-AT" b="1" dirty="0">
                <a:latin typeface="Calibri" panose="020F0502020204030204" pitchFamily="34" charset="0"/>
              </a:rPr>
              <a:t/>
            </a:r>
            <a:br>
              <a:rPr lang="de-AT" b="1" dirty="0">
                <a:latin typeface="Calibri" panose="020F0502020204030204" pitchFamily="34" charset="0"/>
              </a:rPr>
            </a:br>
            <a:r>
              <a:rPr lang="de-AT" b="1" dirty="0" smtClean="0">
                <a:latin typeface="Calibri" panose="020F0502020204030204" pitchFamily="34" charset="0"/>
              </a:rPr>
              <a:t>Hintergrund und Motivation 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11560" y="2564904"/>
            <a:ext cx="8064000" cy="252028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de-AT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Verlust an Entwicklungsdynamik </a:t>
            </a:r>
            <a:r>
              <a:rPr lang="de-AT" sz="3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nach langer </a:t>
            </a:r>
            <a:r>
              <a:rPr lang="de-AT" sz="3200" dirty="0">
                <a:latin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de-AT" sz="3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eriode des Aufholens von AT  Was kann man von führenden Ländern wie DK und SE  lernen?</a:t>
            </a:r>
          </a:p>
          <a:p>
            <a:pPr marL="0" indent="0">
              <a:lnSpc>
                <a:spcPct val="114000"/>
              </a:lnSpc>
              <a:buNone/>
            </a:pPr>
            <a:endParaRPr lang="de-AT" sz="2800" i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5334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In Summe… (2)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83568" y="1844824"/>
            <a:ext cx="8064896" cy="43926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Rahmenbedingungen für Märkte und Unternehmen 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müssen verbessert werden, damit Forschung in Innovation umgesetzt werden kann (Venture Capital,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eReadiness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Bessere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Evidenzbasis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und höheres (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Selbst)Reflexionsniveau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in FTI Politikprozessen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Veränderung gesellschaftlicher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Werthaltungen und </a:t>
            </a:r>
            <a:r>
              <a:rPr lang="de-AT" b="1" dirty="0">
                <a:latin typeface="Calibri" panose="020F0502020204030204" pitchFamily="34" charset="0"/>
                <a:sym typeface="Wingdings" panose="05000000000000000000" pitchFamily="2" charset="2"/>
              </a:rPr>
              <a:t>H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andlungsmuster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(‚Entrepreneurship‘-Kultur, Willkommenskultur, Gender &amp;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Diversity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14000"/>
              </a:lnSpc>
              <a:buNone/>
            </a:pPr>
            <a:endParaRPr lang="de-AT" b="1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1943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r-bg-back-2048x1536s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7667" y="2662211"/>
            <a:ext cx="7272808" cy="1245546"/>
          </a:xfrm>
        </p:spPr>
        <p:txBody>
          <a:bodyPr>
            <a:normAutofit/>
          </a:bodyPr>
          <a:lstStyle/>
          <a:p>
            <a:pPr eaLnBrk="1" hangingPunct="1"/>
            <a:r>
              <a:rPr lang="de-AT" altLang="de-DE" sz="4000" b="1" dirty="0" smtClean="0">
                <a:latin typeface="Calibri" panose="020F0502020204030204" pitchFamily="34" charset="0"/>
              </a:rPr>
              <a:t>Danke für Ihre Aufmerksamkeit!</a:t>
            </a:r>
            <a:endParaRPr lang="de-AT" altLang="de-DE" sz="4000" b="1" dirty="0">
              <a:latin typeface="Calibri" panose="020F0502020204030204" pitchFamily="34" charset="0"/>
            </a:endParaRPr>
          </a:p>
        </p:txBody>
      </p:sp>
      <p:pic>
        <p:nvPicPr>
          <p:cNvPr id="22533" name="Picture 39" descr="JOANNEUM-RESEARCH-POL-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57200"/>
            <a:ext cx="22129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428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82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92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Wie lernen?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4000"/>
              </a:lnSpc>
            </a:pPr>
            <a:r>
              <a:rPr lang="de-AT" sz="33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Kein simples Kopieren </a:t>
            </a:r>
            <a:r>
              <a:rPr lang="de-AT" sz="3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von ‚</a:t>
            </a:r>
            <a:r>
              <a:rPr lang="de-AT" sz="33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best-</a:t>
            </a:r>
            <a:r>
              <a:rPr lang="de-AT" sz="3300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practices</a:t>
            </a:r>
            <a:r>
              <a:rPr lang="de-AT" sz="3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‘ möglich - Kontexte müssen mit bedacht werden</a:t>
            </a:r>
          </a:p>
          <a:p>
            <a:pPr>
              <a:lnSpc>
                <a:spcPct val="114000"/>
              </a:lnSpc>
            </a:pPr>
            <a:r>
              <a:rPr lang="de-AT" sz="3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Was kann (nicht) leicht übertragen werden ?</a:t>
            </a:r>
          </a:p>
          <a:p>
            <a:pPr lvl="1">
              <a:lnSpc>
                <a:spcPct val="114000"/>
              </a:lnSpc>
            </a:pPr>
            <a:r>
              <a:rPr lang="de-AT" sz="3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Industriestrukturen</a:t>
            </a:r>
          </a:p>
          <a:p>
            <a:pPr lvl="1">
              <a:lnSpc>
                <a:spcPct val="114000"/>
              </a:lnSpc>
            </a:pPr>
            <a:r>
              <a:rPr lang="de-AT" sz="3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Institutionen</a:t>
            </a:r>
          </a:p>
          <a:p>
            <a:pPr lvl="1">
              <a:lnSpc>
                <a:spcPct val="114000"/>
              </a:lnSpc>
            </a:pPr>
            <a:r>
              <a:rPr lang="de-AT" sz="3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Gesellschaftliche Haltungen und Verhalten</a:t>
            </a:r>
          </a:p>
          <a:p>
            <a:pPr marL="355600" lvl="1" indent="0">
              <a:lnSpc>
                <a:spcPct val="114000"/>
              </a:lnSpc>
              <a:buNone/>
            </a:pPr>
            <a:r>
              <a:rPr lang="de-AT" sz="33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….haben alle Pfadabhängigkeiten und Veränderungsresistenz</a:t>
            </a:r>
          </a:p>
          <a:p>
            <a:pPr>
              <a:lnSpc>
                <a:spcPct val="114000"/>
              </a:lnSpc>
            </a:pPr>
            <a:r>
              <a:rPr lang="de-AT" sz="35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Und</a:t>
            </a:r>
            <a:r>
              <a:rPr lang="de-AT" sz="3500" dirty="0">
                <a:latin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de-AT" sz="35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es gibt auch österreichische </a:t>
            </a:r>
            <a:r>
              <a:rPr lang="de-AT" sz="3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‚</a:t>
            </a:r>
            <a:r>
              <a:rPr lang="de-AT" sz="3600" i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good-practices</a:t>
            </a:r>
            <a:r>
              <a:rPr lang="de-AT" sz="3600" dirty="0">
                <a:latin typeface="Calibri" panose="020F0502020204030204" pitchFamily="34" charset="0"/>
                <a:sym typeface="Wingdings" panose="05000000000000000000" pitchFamily="2" charset="2"/>
              </a:rPr>
              <a:t>‘</a:t>
            </a:r>
            <a:r>
              <a:rPr lang="de-AT" sz="3500" dirty="0" smtClean="0">
                <a:latin typeface="Calibri" panose="020F0502020204030204" pitchFamily="34" charset="0"/>
                <a:sym typeface="Wingdings" panose="05000000000000000000" pitchFamily="2" charset="2"/>
              </a:rPr>
              <a:t>!</a:t>
            </a:r>
            <a:endParaRPr lang="de-AT" sz="35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14000"/>
              </a:lnSpc>
            </a:pPr>
            <a:endParaRPr lang="de-AT" sz="29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2658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92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Was ist ein ‚</a:t>
            </a:r>
            <a:r>
              <a:rPr lang="de-AT" b="1" dirty="0" err="1" smtClean="0">
                <a:latin typeface="Calibri" panose="020F0502020204030204" pitchFamily="34" charset="0"/>
              </a:rPr>
              <a:t>innovation</a:t>
            </a:r>
            <a:r>
              <a:rPr lang="de-AT" b="1" dirty="0" smtClean="0">
                <a:latin typeface="Calibri" panose="020F0502020204030204" pitchFamily="34" charset="0"/>
              </a:rPr>
              <a:t> </a:t>
            </a:r>
            <a:r>
              <a:rPr lang="de-AT" b="1" dirty="0" err="1" smtClean="0">
                <a:latin typeface="Calibri" panose="020F0502020204030204" pitchFamily="34" charset="0"/>
              </a:rPr>
              <a:t>leader</a:t>
            </a:r>
            <a:r>
              <a:rPr lang="de-AT" b="1" dirty="0" smtClean="0">
                <a:latin typeface="Calibri" panose="020F0502020204030204" pitchFamily="34" charset="0"/>
              </a:rPr>
              <a:t>‘?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DK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u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nd SE sind es nach vielen gebräuchlichen Indikatoren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…sind aber auch mit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Herausforderungen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konfrontiert, von denen man lernen kann, z.B.</a:t>
            </a:r>
          </a:p>
          <a:p>
            <a:pPr lvl="1">
              <a:lnSpc>
                <a:spcPct val="114000"/>
              </a:lnSpc>
            </a:pPr>
            <a:r>
              <a:rPr lang="de-AT" sz="2400" dirty="0">
                <a:latin typeface="Calibri" panose="020F0502020204030204" pitchFamily="34" charset="0"/>
                <a:sym typeface="Wingdings" panose="05000000000000000000" pitchFamily="2" charset="2"/>
              </a:rPr>
              <a:t>Verhältnis von Inputs zu </a:t>
            </a:r>
            <a:r>
              <a:rPr lang="de-AT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Outputs:  (‚Überinvestition‘ ? zu geringer Output? Qualitätsprobleme?)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Und jeder Innovation Leader steht auch vor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neuen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Herausforderungen (Globalisierung, technologische Umbrüche, gesellschaftliche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H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erausforderungen)</a:t>
            </a:r>
            <a:endParaRPr lang="de-AT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6950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Systemebene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Deutliche Unterschiede bei den </a:t>
            </a:r>
            <a:r>
              <a:rPr lang="de-AT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Inputs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AT 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hinkt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 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wichtigen </a:t>
            </a: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Bereichen immer </a:t>
            </a:r>
            <a:r>
              <a:rPr lang="de-AT" sz="2800" dirty="0">
                <a:latin typeface="Calibri" panose="020F0502020204030204" pitchFamily="34" charset="0"/>
                <a:sym typeface="Wingdings" panose="05000000000000000000" pitchFamily="2" charset="2"/>
              </a:rPr>
              <a:t>noch nach </a:t>
            </a:r>
          </a:p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Deutliche Unterschiede auch in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gesellschaftlichen Haltungen / Verhalten</a:t>
            </a:r>
            <a:endParaRPr lang="de-AT" sz="28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Entrepreneurship</a:t>
            </a:r>
          </a:p>
          <a:p>
            <a:pPr lvl="1"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Geschlechterbalance </a:t>
            </a:r>
          </a:p>
          <a:p>
            <a:pPr lvl="1"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Politische Kultur</a:t>
            </a:r>
          </a:p>
        </p:txBody>
      </p:sp>
    </p:spTree>
    <p:extLst>
      <p:ext uri="{BB962C8B-B14F-4D97-AF65-F5344CB8AC3E}">
        <p14:creationId xmlns:p14="http://schemas.microsoft.com/office/powerpoint/2010/main" val="4045231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Governance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1">
              <a:lnSpc>
                <a:spcPct val="114000"/>
              </a:lnSpc>
            </a:pPr>
            <a:r>
              <a:rPr lang="de-AT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Sehr gute </a:t>
            </a:r>
            <a:r>
              <a:rPr lang="de-AT" sz="27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Evidenz als Grundlage</a:t>
            </a:r>
            <a:r>
              <a:rPr lang="de-AT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der Gesetzesvorlagen zu F&amp;E (SE)</a:t>
            </a:r>
          </a:p>
          <a:p>
            <a:pPr lvl="1">
              <a:lnSpc>
                <a:spcPct val="114000"/>
              </a:lnSpc>
            </a:pPr>
            <a:r>
              <a:rPr lang="de-AT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Klare und gebündelte </a:t>
            </a:r>
            <a:r>
              <a:rPr lang="de-AT" sz="27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Kompetenzen und Finanzierungsströme </a:t>
            </a:r>
            <a:r>
              <a:rPr lang="de-AT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(DK)</a:t>
            </a:r>
            <a:endParaRPr lang="de-AT" sz="27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14000"/>
              </a:lnSpc>
            </a:pPr>
            <a:r>
              <a:rPr lang="de-AT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Starke Betonung der </a:t>
            </a:r>
            <a:r>
              <a:rPr lang="de-AT" sz="27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Wirkungsmessung</a:t>
            </a:r>
            <a:r>
              <a:rPr lang="de-AT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von Maßnahmen (DK)</a:t>
            </a:r>
          </a:p>
          <a:p>
            <a:pPr lvl="1">
              <a:lnSpc>
                <a:spcPct val="114000"/>
              </a:lnSpc>
            </a:pPr>
            <a:r>
              <a:rPr lang="de-AT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Bereitschaft zur kritischen (</a:t>
            </a:r>
            <a:r>
              <a:rPr lang="de-AT" sz="27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Selbst)Reflexion</a:t>
            </a:r>
            <a:r>
              <a:rPr lang="de-AT" sz="27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(z.B. OECD Reviews in SE)</a:t>
            </a:r>
          </a:p>
        </p:txBody>
      </p:sp>
    </p:spTree>
    <p:extLst>
      <p:ext uri="{BB962C8B-B14F-4D97-AF65-F5344CB8AC3E}">
        <p14:creationId xmlns:p14="http://schemas.microsoft.com/office/powerpoint/2010/main" val="3677349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Finanzierungsstrukturen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Sehr differenzierte Finanzierungskanäle (besonders in SE), auch für Grundlagenforschung:  bedeutende Rolle privater Stiftungen  </a:t>
            </a:r>
            <a:r>
              <a:rPr lang="de-AT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Ist AT auf der richtigen Spur?</a:t>
            </a:r>
          </a:p>
          <a:p>
            <a:pPr>
              <a:lnSpc>
                <a:spcPct val="114000"/>
              </a:lnSpc>
            </a:pPr>
            <a:r>
              <a:rPr lang="de-AT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Einschränkungen:	</a:t>
            </a:r>
          </a:p>
          <a:p>
            <a:pPr lvl="1">
              <a:lnSpc>
                <a:spcPct val="114000"/>
              </a:lnSpc>
            </a:pPr>
            <a:r>
              <a:rPr lang="de-AT" sz="25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Heterogenität der Quellen bringt auch </a:t>
            </a:r>
            <a:r>
              <a:rPr lang="de-AT" sz="25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Inkohärenzen</a:t>
            </a:r>
            <a:r>
              <a:rPr lang="de-AT" sz="25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mit sich</a:t>
            </a:r>
          </a:p>
          <a:p>
            <a:pPr lvl="1">
              <a:lnSpc>
                <a:spcPct val="114000"/>
              </a:lnSpc>
            </a:pPr>
            <a:r>
              <a:rPr lang="de-AT" sz="2500" dirty="0" smtClean="0">
                <a:latin typeface="Calibri" panose="020F0502020204030204" pitchFamily="34" charset="0"/>
                <a:sym typeface="Wingdings" panose="05000000000000000000" pitchFamily="2" charset="2"/>
              </a:rPr>
              <a:t>Verringert die </a:t>
            </a:r>
            <a:r>
              <a:rPr lang="de-AT" sz="25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Steuerungsmöglichkeiten</a:t>
            </a:r>
            <a:r>
              <a:rPr lang="de-AT" sz="25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der Politik</a:t>
            </a:r>
          </a:p>
        </p:txBody>
      </p:sp>
    </p:spTree>
    <p:extLst>
      <p:ext uri="{BB962C8B-B14F-4D97-AF65-F5344CB8AC3E}">
        <p14:creationId xmlns:p14="http://schemas.microsoft.com/office/powerpoint/2010/main" val="3702563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 smtClean="0">
                <a:latin typeface="Calibri" panose="020F0502020204030204" pitchFamily="34" charset="0"/>
              </a:rPr>
              <a:t>Tertiäres Bildungssystem (1)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4000"/>
              </a:lnSpc>
            </a:pPr>
            <a:r>
              <a:rPr lang="de-AT" sz="2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Höhere Finanzierung wurde begleitet von substantiellen </a:t>
            </a:r>
            <a:r>
              <a:rPr lang="de-AT" sz="26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institutionellen Veränderungen</a:t>
            </a:r>
          </a:p>
          <a:p>
            <a:pPr>
              <a:lnSpc>
                <a:spcPct val="114000"/>
              </a:lnSpc>
            </a:pPr>
            <a:r>
              <a:rPr lang="de-AT" sz="2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Grundlegende Reform des HEI Systems in DK  </a:t>
            </a:r>
            <a:r>
              <a:rPr lang="de-AT" sz="26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gute Orientierung auch für die österreichische Politik</a:t>
            </a:r>
          </a:p>
          <a:p>
            <a:pPr>
              <a:lnSpc>
                <a:spcPct val="114000"/>
              </a:lnSpc>
            </a:pPr>
            <a:r>
              <a:rPr lang="de-AT" sz="2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Forschung viel stärker </a:t>
            </a:r>
            <a:r>
              <a:rPr lang="de-AT" sz="26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konzentriert</a:t>
            </a:r>
            <a:r>
              <a:rPr lang="de-AT" sz="2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in wenigen Institutionen mit hoher internationaler Sichtbarkeit</a:t>
            </a:r>
          </a:p>
          <a:p>
            <a:pPr>
              <a:lnSpc>
                <a:spcPct val="114000"/>
              </a:lnSpc>
            </a:pPr>
            <a:r>
              <a:rPr lang="de-AT" sz="2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Größere </a:t>
            </a:r>
            <a:r>
              <a:rPr lang="de-AT" sz="26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Ausdifferenzierung</a:t>
            </a:r>
            <a:r>
              <a:rPr lang="de-AT" sz="2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im System </a:t>
            </a:r>
          </a:p>
          <a:p>
            <a:pPr>
              <a:lnSpc>
                <a:spcPct val="114000"/>
              </a:lnSpc>
            </a:pPr>
            <a:r>
              <a:rPr lang="de-AT" sz="2600" dirty="0">
                <a:latin typeface="Calibri" panose="020F0502020204030204" pitchFamily="34" charset="0"/>
                <a:sym typeface="Wingdings" panose="05000000000000000000" pitchFamily="2" charset="2"/>
              </a:rPr>
              <a:t>Fachhochschulen </a:t>
            </a:r>
            <a:r>
              <a:rPr lang="de-AT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u.ä.</a:t>
            </a:r>
            <a:r>
              <a:rPr lang="de-AT" sz="2600" dirty="0">
                <a:latin typeface="Calibri" panose="020F0502020204030204" pitchFamily="34" charset="0"/>
                <a:sym typeface="Wingdings" panose="05000000000000000000" pitchFamily="2" charset="2"/>
              </a:rPr>
              <a:t> Einrichtungen haben deutlich größeres Gewicht in DK und SE als in AT  </a:t>
            </a:r>
            <a:r>
              <a:rPr lang="de-AT" sz="2600" b="1" dirty="0">
                <a:latin typeface="Calibri" panose="020F0502020204030204" pitchFamily="34" charset="0"/>
                <a:sym typeface="Wingdings" panose="05000000000000000000" pitchFamily="2" charset="2"/>
              </a:rPr>
              <a:t>sollten sie auch in AT haben</a:t>
            </a:r>
          </a:p>
          <a:p>
            <a:pPr>
              <a:lnSpc>
                <a:spcPct val="114000"/>
              </a:lnSpc>
            </a:pPr>
            <a:endParaRPr lang="de-AT" sz="2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7034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72" cy="1007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b="1" dirty="0">
                <a:latin typeface="Calibri" panose="020F0502020204030204" pitchFamily="34" charset="0"/>
              </a:rPr>
              <a:t>Tertiäres Bildungssystem </a:t>
            </a:r>
            <a:r>
              <a:rPr lang="de-AT" b="1" dirty="0" smtClean="0">
                <a:latin typeface="Calibri" panose="020F0502020204030204" pitchFamily="34" charset="0"/>
              </a:rPr>
              <a:t>(2)</a:t>
            </a:r>
            <a:endParaRPr lang="de-AT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2D1A77-C809-4D0D-9BEE-B2D6A0E270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11560" y="1772816"/>
            <a:ext cx="7992888" cy="460851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Die Qualität und Struktur der </a:t>
            </a:r>
            <a:r>
              <a:rPr lang="de-AT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Doktoratsausbildung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sollte ein Eckpfeiler der Hochschulreform in AT sein, z.B.:</a:t>
            </a:r>
          </a:p>
          <a:p>
            <a:pPr lvl="1">
              <a:lnSpc>
                <a:spcPct val="114000"/>
              </a:lnSpc>
            </a:pP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Reguläre Anstellung von Doktorats-Studierenden</a:t>
            </a:r>
          </a:p>
          <a:p>
            <a:pPr lvl="1">
              <a:lnSpc>
                <a:spcPct val="114000"/>
              </a:lnSpc>
            </a:pPr>
            <a:r>
              <a:rPr lang="de-AT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Industrielle Doktorats-Programme</a:t>
            </a:r>
          </a:p>
          <a:p>
            <a:pPr>
              <a:lnSpc>
                <a:spcPct val="114000"/>
              </a:lnSpc>
            </a:pP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Verstärktes Werben um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ausländische Absolventen 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AT" b="1" dirty="0">
                <a:latin typeface="Calibri" panose="020F0502020204030204" pitchFamily="34" charset="0"/>
                <a:sym typeface="Wingdings" panose="05000000000000000000" pitchFamily="2" charset="2"/>
              </a:rPr>
              <a:t>Überarbeitung der Regelungen zu Mindestlohn und Anstellungsfrist bei der Rot-Weiß-Rot Karte</a:t>
            </a:r>
          </a:p>
          <a:p>
            <a:pPr>
              <a:lnSpc>
                <a:spcPct val="114000"/>
              </a:lnSpc>
            </a:pP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DK &amp;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SE haben </a:t>
            </a:r>
            <a:r>
              <a:rPr lang="de-AT" dirty="0" smtClean="0">
                <a:latin typeface="Calibri" panose="020F0502020204030204" pitchFamily="34" charset="0"/>
                <a:sym typeface="Wingdings" panose="05000000000000000000" pitchFamily="2" charset="2"/>
              </a:rPr>
              <a:t>Hochschul-Finanzierung gemäß Zahl der Studierenden </a:t>
            </a:r>
            <a:r>
              <a:rPr lang="de-AT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AT" b="1" dirty="0">
                <a:latin typeface="Calibri" panose="020F0502020204030204" pitchFamily="34" charset="0"/>
                <a:sym typeface="Wingdings" panose="05000000000000000000" pitchFamily="2" charset="2"/>
              </a:rPr>
              <a:t>AT sollte rasch ebenfalls Studienplatzfinanzierung einführen</a:t>
            </a:r>
          </a:p>
          <a:p>
            <a:pPr>
              <a:lnSpc>
                <a:spcPct val="114000"/>
              </a:lnSpc>
            </a:pPr>
            <a:endParaRPr lang="de-AT" sz="27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36869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ANNEUM RESEARCH">
  <a:themeElements>
    <a:clrScheme name="JOANNEUM RESEARCH">
      <a:dk1>
        <a:srgbClr val="000000"/>
      </a:dk1>
      <a:lt1>
        <a:srgbClr val="FFFFFF"/>
      </a:lt1>
      <a:dk2>
        <a:srgbClr val="787878"/>
      </a:dk2>
      <a:lt2>
        <a:srgbClr val="D2D2D2"/>
      </a:lt2>
      <a:accent1>
        <a:srgbClr val="009770"/>
      </a:accent1>
      <a:accent2>
        <a:srgbClr val="606669"/>
      </a:accent2>
      <a:accent3>
        <a:srgbClr val="0096D2"/>
      </a:accent3>
      <a:accent4>
        <a:srgbClr val="EC6024"/>
      </a:accent4>
      <a:accent5>
        <a:srgbClr val="005DAB"/>
      </a:accent5>
      <a:accent6>
        <a:srgbClr val="E4A800"/>
      </a:accent6>
      <a:hlink>
        <a:srgbClr val="78003C"/>
      </a:hlink>
      <a:folHlink>
        <a:srgbClr val="B4003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08000" tIns="108000" rIns="108000" bIns="108000" rtlCol="0" anchor="ctr" anchorCtr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1002</Words>
  <Application>Microsoft Office PowerPoint</Application>
  <PresentationFormat>Bildschirmpräsentation (4:3)</PresentationFormat>
  <Paragraphs>132</Paragraphs>
  <Slides>21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JOANNEUM RESEARCH</vt:lpstr>
      <vt:lpstr>  Das Potenzial des Europäischen Forschungsraums für Österreichs Ambition ein Innovation Leader in Europa zu werden  Eine vergleichende Studie zwischen  Österreich, Dänemark und Schweden  Europa-Tagung 2015</vt:lpstr>
      <vt:lpstr>  Hintergrund und Motivation </vt:lpstr>
      <vt:lpstr>Wie lernen?</vt:lpstr>
      <vt:lpstr>Was ist ein ‚innovation leader‘?</vt:lpstr>
      <vt:lpstr>Systemebene</vt:lpstr>
      <vt:lpstr>Governance</vt:lpstr>
      <vt:lpstr>Finanzierungsstrukturen</vt:lpstr>
      <vt:lpstr>Tertiäres Bildungssystem (1)</vt:lpstr>
      <vt:lpstr>Tertiäres Bildungssystem (2)</vt:lpstr>
      <vt:lpstr>Ausgaben für Studierende in AT – DK - SE</vt:lpstr>
      <vt:lpstr>Hochschulfinanzierung</vt:lpstr>
      <vt:lpstr>Unternehmens-F&amp;E und Innovation (1)</vt:lpstr>
      <vt:lpstr>Unternehmens-F&amp;E und Innovation (2)</vt:lpstr>
      <vt:lpstr>Öko-System für Unternehmen</vt:lpstr>
      <vt:lpstr>Unternehmens-F&amp;E und Innovation (2)</vt:lpstr>
      <vt:lpstr>Wissenschafts-Wirtschafts-Beziehungen</vt:lpstr>
      <vt:lpstr>Rolle des Europäischen Forschungsraums (1)</vt:lpstr>
      <vt:lpstr>Rolle des Europäischen Forschungsraums (2)</vt:lpstr>
      <vt:lpstr>In Summe …(1)</vt:lpstr>
      <vt:lpstr>In Summe… (2)</vt:lpstr>
      <vt:lpstr>Danke für Ihre Aufmerksamkeit!</vt:lpstr>
    </vt:vector>
  </TitlesOfParts>
  <Company>JOANNEUM RESEARCH Forschungsgesellschaft mbH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JOANNEUM RESEARCH Design-Vorlage</dc:title>
  <dc:creator>stc</dc:creator>
  <cp:lastModifiedBy>Christian Naczinsky</cp:lastModifiedBy>
  <cp:revision>395</cp:revision>
  <cp:lastPrinted>2015-11-11T10:00:39Z</cp:lastPrinted>
  <dcterms:created xsi:type="dcterms:W3CDTF">2012-02-28T16:34:44Z</dcterms:created>
  <dcterms:modified xsi:type="dcterms:W3CDTF">2015-11-16T14:58:25Z</dcterms:modified>
</cp:coreProperties>
</file>