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56" r:id="rId2"/>
    <p:sldId id="277" r:id="rId3"/>
    <p:sldId id="266" r:id="rId4"/>
    <p:sldId id="278" r:id="rId5"/>
    <p:sldId id="284" r:id="rId6"/>
    <p:sldId id="279" r:id="rId7"/>
    <p:sldId id="281" r:id="rId8"/>
    <p:sldId id="257" r:id="rId9"/>
    <p:sldId id="258" r:id="rId10"/>
    <p:sldId id="285" r:id="rId11"/>
    <p:sldId id="280" r:id="rId12"/>
    <p:sldId id="286" r:id="rId13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B7AD"/>
    <a:srgbClr val="FFF8C1"/>
    <a:srgbClr val="846AE4"/>
    <a:srgbClr val="9AECD7"/>
    <a:srgbClr val="E2B4D8"/>
    <a:srgbClr val="C61863"/>
    <a:srgbClr val="AF94F2"/>
    <a:srgbClr val="FAAE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896" y="-1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8A946A1-CE84-42D7-BF8E-BC886562F55E}" type="datetimeFigureOut">
              <a:rPr lang="hu-HU"/>
              <a:pPr>
                <a:defRPr/>
              </a:pPr>
              <a:t>2015.04.07.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15EF9EB-DD5D-4F75-9D15-AF26224987D7}" type="slidenum">
              <a:rPr lang="hu-HU"/>
              <a:pPr>
                <a:defRPr/>
              </a:pPr>
              <a:t>‹Nr.›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3117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981867E-A7D6-4A92-AFFB-EE248C9E3BF1}" type="slidenum">
              <a:rPr lang="hu-H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hu-H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579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B25AB93-6F1D-4A30-AA8E-2F1CD44CD72C}" type="slidenum">
              <a:rPr lang="hu-H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hu-H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églalap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églalap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églalap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Egyenes összekötő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Egyenes összekötő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Egyenes összekötő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Egyenes összekötő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Egyenes összekötő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Egyenes összekötő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Téglalap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lipszis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lipszis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lipszis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lipszis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lipszis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22" name="Dátum hely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FE7C0-0861-452F-A44E-E4554F6C1ACA}" type="datetimeFigureOut">
              <a:rPr lang="hu-HU"/>
              <a:pPr>
                <a:defRPr/>
              </a:pPr>
              <a:t>2015.04.07.</a:t>
            </a:fld>
            <a:endParaRPr lang="hu-HU"/>
          </a:p>
        </p:txBody>
      </p:sp>
      <p:sp>
        <p:nvSpPr>
          <p:cNvPr id="23" name="Élőláb hely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4" name="Dia számának hely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23341-58C8-4CD2-97FE-AFB2D3FFD66A}" type="slidenum">
              <a:rPr lang="hu-HU"/>
              <a:pPr>
                <a:defRPr/>
              </a:pPr>
              <a:t>‹Nr.›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BBAEF-3AA9-4EB4-AFC3-9199BAB27D30}" type="datetimeFigureOut">
              <a:rPr lang="hu-HU"/>
              <a:pPr>
                <a:defRPr/>
              </a:pPr>
              <a:t>2015.04.07.</a:t>
            </a:fld>
            <a:endParaRPr lang="hu-HU"/>
          </a:p>
        </p:txBody>
      </p:sp>
      <p:sp>
        <p:nvSpPr>
          <p:cNvPr id="5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2A5B2-0240-45AC-A5B2-39A9BB2E597F}" type="slidenum">
              <a:rPr lang="hu-HU"/>
              <a:pPr>
                <a:defRPr/>
              </a:pPr>
              <a:t>‹Nr.›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71988-7CFF-4D4D-9642-A892E90015C2}" type="datetimeFigureOut">
              <a:rPr lang="hu-HU"/>
              <a:pPr>
                <a:defRPr/>
              </a:pPr>
              <a:t>2015.04.07.</a:t>
            </a:fld>
            <a:endParaRPr lang="hu-HU"/>
          </a:p>
        </p:txBody>
      </p:sp>
      <p:sp>
        <p:nvSpPr>
          <p:cNvPr id="5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08F07-92CD-452F-AF43-6F5A81520C1C}" type="slidenum">
              <a:rPr lang="hu-HU"/>
              <a:pPr>
                <a:defRPr/>
              </a:pPr>
              <a:t>‹Nr.›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B67CE41-C7D5-4C15-9098-45C81E4559BB}" type="datetimeFigureOut">
              <a:rPr lang="hu-HU"/>
              <a:pPr>
                <a:defRPr/>
              </a:pPr>
              <a:t>2015.04.07.</a:t>
            </a:fld>
            <a:endParaRPr lang="hu-HU"/>
          </a:p>
        </p:txBody>
      </p:sp>
      <p:sp>
        <p:nvSpPr>
          <p:cNvPr id="5" name="Dia számának helye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4026BFC-52EC-456C-A4C1-284BD10EF97C}" type="slidenum">
              <a:rPr lang="hu-HU"/>
              <a:pPr>
                <a:defRPr/>
              </a:pPr>
              <a:t>‹Nr.›</a:t>
            </a:fld>
            <a:endParaRPr lang="hu-HU"/>
          </a:p>
        </p:txBody>
      </p:sp>
      <p:sp>
        <p:nvSpPr>
          <p:cNvPr id="6" name="Élőláb helye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églalap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églalap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églalap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Egyenes összekötő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Egyenes összekötő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Egyenes összekötő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Egyenes összekötő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Egyenes összekötő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Téglalap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lipszis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lipszis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lipszis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lipszis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lipszis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gyenes összekötő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Dátum hely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6827F-EA3F-490C-B299-058B19FDB517}" type="datetimeFigureOut">
              <a:rPr lang="hu-HU"/>
              <a:pPr>
                <a:defRPr/>
              </a:pPr>
              <a:t>2015.04.07.</a:t>
            </a:fld>
            <a:endParaRPr lang="hu-HU"/>
          </a:p>
        </p:txBody>
      </p:sp>
      <p:sp>
        <p:nvSpPr>
          <p:cNvPr id="21" name="Élőláb hely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" name="Dia számának helye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C33C5-7E3E-44FD-8965-2D07C4CA765E}" type="slidenum">
              <a:rPr lang="hu-HU"/>
              <a:pPr>
                <a:defRPr/>
              </a:pPr>
              <a:t>‹Nr.›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64665-F6D8-442E-BF46-270D28875A3C}" type="datetimeFigureOut">
              <a:rPr lang="hu-HU"/>
              <a:pPr>
                <a:defRPr/>
              </a:pPr>
              <a:t>2015.04.07.</a:t>
            </a:fld>
            <a:endParaRPr lang="hu-HU"/>
          </a:p>
        </p:txBody>
      </p:sp>
      <p:sp>
        <p:nvSpPr>
          <p:cNvPr id="6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8781D-6227-4EAF-AB5F-9C465C3B3384}" type="slidenum">
              <a:rPr lang="hu-HU"/>
              <a:pPr>
                <a:defRPr/>
              </a:pPr>
              <a:t>‹Nr.›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2" name="Szöveg hely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Szöveg hely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33C26-CC1A-43DC-92DF-42FBDE192C91}" type="datetimeFigureOut">
              <a:rPr lang="hu-HU"/>
              <a:pPr>
                <a:defRPr/>
              </a:pPr>
              <a:t>2015.04.07.</a:t>
            </a:fld>
            <a:endParaRPr lang="hu-HU"/>
          </a:p>
        </p:txBody>
      </p:sp>
      <p:sp>
        <p:nvSpPr>
          <p:cNvPr id="8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20125-892C-4255-B69E-6C1BAF49ED43}" type="slidenum">
              <a:rPr lang="hu-HU"/>
              <a:pPr>
                <a:defRPr/>
              </a:pPr>
              <a:t>‹Nr.›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E7B16B9-8867-492C-9AEE-66F90AFD1682}" type="datetimeFigureOut">
              <a:rPr lang="hu-HU"/>
              <a:pPr>
                <a:defRPr/>
              </a:pPr>
              <a:t>2015.04.07.</a:t>
            </a:fld>
            <a:endParaRPr lang="hu-HU"/>
          </a:p>
        </p:txBody>
      </p:sp>
      <p:sp>
        <p:nvSpPr>
          <p:cNvPr id="4" name="Dia számának hely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92B077B-D679-4F6B-8C6D-58FE73485C25}" type="slidenum">
              <a:rPr lang="hu-HU"/>
              <a:pPr>
                <a:defRPr/>
              </a:pPr>
              <a:t>‹Nr.›</a:t>
            </a:fld>
            <a:endParaRPr lang="hu-HU"/>
          </a:p>
        </p:txBody>
      </p:sp>
      <p:sp>
        <p:nvSpPr>
          <p:cNvPr id="5" name="Élőláb hely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A184F-CE72-4394-BF3E-FA12332E60E5}" type="datetimeFigureOut">
              <a:rPr lang="hu-HU"/>
              <a:pPr>
                <a:defRPr/>
              </a:pPr>
              <a:t>2015.04.07.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B4B92-151B-4CA0-AC17-3B04EE090FEF}" type="slidenum">
              <a:rPr lang="hu-HU"/>
              <a:pPr>
                <a:defRPr/>
              </a:pPr>
              <a:t>‹Nr.›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enes összekötő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Egyenes összekötő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Egyenes összekötő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Egyenes összekötő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Téglalap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Egyenes összekötő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Ellipszis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8" name="Tartalom hely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2" name="Dátum helye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307E812-3C21-4225-9A03-8E924F430101}" type="datetimeFigureOut">
              <a:rPr lang="hu-HU"/>
              <a:pPr>
                <a:defRPr/>
              </a:pPr>
              <a:t>2015.04.07.</a:t>
            </a:fld>
            <a:endParaRPr lang="hu-HU"/>
          </a:p>
        </p:txBody>
      </p:sp>
      <p:sp>
        <p:nvSpPr>
          <p:cNvPr id="13" name="Dia számának helye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6E3AB9A-8D5A-457D-B742-0C39C57D6626}" type="slidenum">
              <a:rPr lang="hu-HU"/>
              <a:pPr>
                <a:defRPr/>
              </a:pPr>
              <a:t>‹Nr.›</a:t>
            </a:fld>
            <a:endParaRPr lang="hu-HU"/>
          </a:p>
        </p:txBody>
      </p:sp>
      <p:sp>
        <p:nvSpPr>
          <p:cNvPr id="14" name="Élőláb helye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enes összekötő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Ellipszis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Egyenes összekötő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Téglalap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Egyenes összekötő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Egyenes összekötő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Egyenes összekötő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Dátum hely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3B22E98-C2EA-4D22-80F4-744413AB0097}" type="datetimeFigureOut">
              <a:rPr lang="hu-HU"/>
              <a:pPr>
                <a:defRPr/>
              </a:pPr>
              <a:t>2015.04.07.</a:t>
            </a:fld>
            <a:endParaRPr lang="hu-HU"/>
          </a:p>
        </p:txBody>
      </p:sp>
      <p:sp>
        <p:nvSpPr>
          <p:cNvPr id="13" name="Dia számának hely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97CA312-099E-4848-B0B2-0C5FBD0FA616}" type="slidenum">
              <a:rPr lang="hu-HU"/>
              <a:pPr>
                <a:defRPr/>
              </a:pPr>
              <a:t>‹Nr.›</a:t>
            </a:fld>
            <a:endParaRPr lang="hu-HU"/>
          </a:p>
        </p:txBody>
      </p:sp>
      <p:sp>
        <p:nvSpPr>
          <p:cNvPr id="14" name="Élőláb hely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028" name="Szöveg helye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smtClean="0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4D4C31-D5E3-4F5E-ADAB-ACE51A0DD257}" type="datetimeFigureOut">
              <a:rPr lang="hu-HU"/>
              <a:pPr>
                <a:defRPr/>
              </a:pPr>
              <a:t>2015.04.07.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Téglalap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Ellipszis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7CEDF0-CB6B-4B3F-A11A-75CDE0B2766F}" type="slidenum">
              <a:rPr lang="hu-HU"/>
              <a:pPr>
                <a:defRPr/>
              </a:pPr>
              <a:t>‹Nr.›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3" r:id="rId4"/>
    <p:sldLayoutId id="2147483742" r:id="rId5"/>
    <p:sldLayoutId id="2147483747" r:id="rId6"/>
    <p:sldLayoutId id="2147483741" r:id="rId7"/>
    <p:sldLayoutId id="2147483748" r:id="rId8"/>
    <p:sldLayoutId id="2147483749" r:id="rId9"/>
    <p:sldLayoutId id="2147483740" r:id="rId10"/>
    <p:sldLayoutId id="214748373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sh.hu/interaktiv/korfak/orszag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286000" y="1989138"/>
            <a:ext cx="6172200" cy="187166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dirty="0"/>
              <a:t>Challenges and Possible Answers of Home Care in Hungary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555875" y="4005263"/>
            <a:ext cx="5902325" cy="2447925"/>
          </a:xfrm>
        </p:spPr>
        <p:txBody>
          <a:bodyPr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hu-HU" sz="3000" i="1" dirty="0" smtClean="0"/>
              <a:t>Zsuzsa </a:t>
            </a:r>
            <a:r>
              <a:rPr lang="hu-HU" sz="3000" i="1" dirty="0" err="1" smtClean="0"/>
              <a:t>Szeman</a:t>
            </a:r>
            <a:endParaRPr lang="hu-HU" sz="3000" i="1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hu-HU" sz="2400" dirty="0" smtClean="0"/>
          </a:p>
          <a:p>
            <a:pPr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en-GB" sz="2400" dirty="0" smtClean="0"/>
              <a:t>Demographic  Change in Central and Eastern Europe </a:t>
            </a:r>
            <a:endParaRPr lang="hu-HU" sz="2400" dirty="0" smtClean="0"/>
          </a:p>
          <a:p>
            <a:pPr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en-GB" sz="2400" dirty="0" smtClean="0"/>
              <a:t>JPI More Years, Better Lives</a:t>
            </a:r>
            <a:endParaRPr lang="hu-HU" sz="2400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n-GB" sz="2400" dirty="0" smtClean="0"/>
          </a:p>
          <a:p>
            <a:pPr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en-GB" sz="2400" dirty="0" smtClean="0"/>
              <a:t>Vienna, 24 March 2015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hu-HU" sz="2400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hu-HU" sz="2400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537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b="1" dirty="0" smtClean="0"/>
              <a:t>comprehensive home care*</a:t>
            </a:r>
            <a:endParaRPr lang="en-GB" b="1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908050"/>
            <a:ext cx="7467600" cy="59499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700" b="1" smtClean="0"/>
              <a:t>OBJECTIVE: 	     </a:t>
            </a:r>
          </a:p>
          <a:p>
            <a:pPr lvl="1">
              <a:lnSpc>
                <a:spcPct val="80000"/>
              </a:lnSpc>
              <a:buFont typeface="Century Schoolbook" pitchFamily="18" charset="0"/>
              <a:buChar char="─"/>
            </a:pPr>
            <a:r>
              <a:rPr lang="en-GB" sz="2400" b="1" smtClean="0"/>
              <a:t>complex home care, </a:t>
            </a:r>
          </a:p>
          <a:p>
            <a:pPr lvl="1">
              <a:lnSpc>
                <a:spcPct val="80000"/>
              </a:lnSpc>
              <a:buFont typeface="Century Schoolbook" pitchFamily="18" charset="0"/>
              <a:buChar char="─"/>
            </a:pPr>
            <a:r>
              <a:rPr lang="en-GB" sz="2400" b="1" smtClean="0"/>
              <a:t>service for elderly with milder care need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700" b="1" smtClean="0"/>
              <a:t>HOW?</a:t>
            </a:r>
          </a:p>
          <a:p>
            <a:pPr>
              <a:lnSpc>
                <a:spcPct val="80000"/>
              </a:lnSpc>
            </a:pPr>
            <a:r>
              <a:rPr lang="en-GB" smtClean="0"/>
              <a:t>Incorporate ICT / ICT  market </a:t>
            </a:r>
          </a:p>
          <a:p>
            <a:pPr>
              <a:lnSpc>
                <a:spcPct val="80000"/>
              </a:lnSpc>
            </a:pPr>
            <a:r>
              <a:rPr lang="en-GB" smtClean="0"/>
              <a:t>New human resource </a:t>
            </a:r>
          </a:p>
          <a:p>
            <a:pPr>
              <a:lnSpc>
                <a:spcPct val="80000"/>
              </a:lnSpc>
            </a:pPr>
            <a:r>
              <a:rPr lang="en-GB" smtClean="0"/>
              <a:t>Professional carers  with new skills</a:t>
            </a:r>
          </a:p>
          <a:p>
            <a:pPr>
              <a:lnSpc>
                <a:spcPct val="80000"/>
              </a:lnSpc>
            </a:pPr>
            <a:r>
              <a:rPr lang="en-GB" smtClean="0"/>
              <a:t>Special labour market  -  public workers</a:t>
            </a:r>
          </a:p>
          <a:p>
            <a:pPr lvl="1">
              <a:lnSpc>
                <a:spcPct val="80000"/>
              </a:lnSpc>
              <a:buFont typeface="Wingdings 2" pitchFamily="18" charset="2"/>
              <a:buNone/>
            </a:pPr>
            <a:r>
              <a:rPr lang="en-GB" sz="2400" smtClean="0"/>
              <a:t>= program elaborated to avoid unemployment</a:t>
            </a:r>
          </a:p>
          <a:p>
            <a:pPr>
              <a:lnSpc>
                <a:spcPct val="80000"/>
              </a:lnSpc>
            </a:pPr>
            <a:r>
              <a:rPr lang="en-GB" smtClean="0"/>
              <a:t>Help for family carers</a:t>
            </a:r>
          </a:p>
          <a:p>
            <a:pPr>
              <a:lnSpc>
                <a:spcPct val="80000"/>
              </a:lnSpc>
            </a:pPr>
            <a:r>
              <a:rPr lang="en-GB" smtClean="0"/>
              <a:t>Prevent abuse</a:t>
            </a:r>
          </a:p>
          <a:p>
            <a:pPr>
              <a:lnSpc>
                <a:spcPct val="80000"/>
              </a:lnSpc>
            </a:pPr>
            <a:r>
              <a:rPr lang="en-GB" smtClean="0"/>
              <a:t>Quick, reliable information</a:t>
            </a:r>
          </a:p>
          <a:p>
            <a:pPr>
              <a:lnSpc>
                <a:spcPct val="80000"/>
              </a:lnSpc>
            </a:pPr>
            <a:r>
              <a:rPr lang="en-GB" smtClean="0"/>
              <a:t>Provide training</a:t>
            </a:r>
          </a:p>
          <a:p>
            <a:pPr>
              <a:lnSpc>
                <a:spcPct val="80000"/>
              </a:lnSpc>
            </a:pPr>
            <a:endParaRPr lang="en-GB" sz="2000" b="1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000" b="1" smtClean="0"/>
              <a:t>RESPONSIBLE ACTOR: LOCAL GOVERNMENT</a:t>
            </a:r>
            <a:r>
              <a:rPr lang="en-GB" sz="2000" smtClean="0"/>
              <a:t>!</a:t>
            </a:r>
          </a:p>
          <a:p>
            <a:pPr>
              <a:lnSpc>
                <a:spcPct val="80000"/>
              </a:lnSpc>
            </a:pPr>
            <a:endParaRPr lang="en-GB" sz="1700" smtClean="0"/>
          </a:p>
          <a:p>
            <a:pPr>
              <a:lnSpc>
                <a:spcPct val="80000"/>
              </a:lnSpc>
            </a:pPr>
            <a:r>
              <a:rPr lang="en-GB" sz="1700" smtClean="0"/>
              <a:t>Elaborated by Zs. Szeman, Jeneiné Dr. Cs. Rubovszky</a:t>
            </a:r>
          </a:p>
          <a:p>
            <a:pPr>
              <a:lnSpc>
                <a:spcPct val="80000"/>
              </a:lnSpc>
            </a:pPr>
            <a:endParaRPr lang="en-GB" sz="17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zis 1"/>
          <p:cNvSpPr/>
          <p:nvPr/>
        </p:nvSpPr>
        <p:spPr>
          <a:xfrm>
            <a:off x="2627313" y="3500438"/>
            <a:ext cx="3921125" cy="2019300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hu-HU" sz="1600" b="1">
              <a:solidFill>
                <a:srgbClr val="FFFFFF"/>
              </a:solidFill>
              <a:latin typeface="Times New Roman" pitchFamily="18" charset="0"/>
              <a:cs typeface="Arial" charset="0"/>
            </a:endParaRPr>
          </a:p>
          <a:p>
            <a:pPr algn="ctr"/>
            <a:r>
              <a:rPr lang="hu-HU" b="1">
                <a:solidFill>
                  <a:srgbClr val="292400"/>
                </a:solidFill>
                <a:latin typeface="Times New Roman" pitchFamily="18" charset="0"/>
                <a:cs typeface="Arial" charset="0"/>
              </a:rPr>
              <a:t>CENTRE:</a:t>
            </a:r>
          </a:p>
          <a:p>
            <a:pPr algn="ctr"/>
            <a:endParaRPr lang="hu-HU" b="1">
              <a:solidFill>
                <a:srgbClr val="292400"/>
              </a:solidFill>
              <a:latin typeface="Times New Roman" pitchFamily="18" charset="0"/>
              <a:cs typeface="Arial" charset="0"/>
            </a:endParaRPr>
          </a:p>
          <a:p>
            <a:pPr algn="ctr"/>
            <a:r>
              <a:rPr lang="hu-HU" b="1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ICT</a:t>
            </a:r>
          </a:p>
          <a:p>
            <a:pPr algn="ctr"/>
            <a:r>
              <a:rPr lang="hu-HU" b="1">
                <a:solidFill>
                  <a:srgbClr val="292400"/>
                </a:solidFill>
                <a:latin typeface="Times New Roman" pitchFamily="18" charset="0"/>
                <a:cs typeface="Arial" charset="0"/>
              </a:rPr>
              <a:t>CASE MANAGER</a:t>
            </a:r>
          </a:p>
          <a:p>
            <a:pPr algn="ctr"/>
            <a:r>
              <a:rPr lang="hu-HU" b="1">
                <a:solidFill>
                  <a:srgbClr val="292400"/>
                </a:solidFill>
                <a:latin typeface="Times New Roman" pitchFamily="18" charset="0"/>
                <a:cs typeface="Arial" charset="0"/>
              </a:rPr>
              <a:t>CARER</a:t>
            </a:r>
          </a:p>
          <a:p>
            <a:pPr algn="ctr"/>
            <a:endParaRPr lang="hu-HU" b="1">
              <a:solidFill>
                <a:srgbClr val="292400"/>
              </a:solidFill>
              <a:latin typeface="Times New Roman" pitchFamily="18" charset="0"/>
              <a:cs typeface="Arial" charset="0"/>
            </a:endParaRPr>
          </a:p>
          <a:p>
            <a:pPr algn="ctr"/>
            <a:r>
              <a:rPr lang="hu-HU" b="1">
                <a:solidFill>
                  <a:srgbClr val="292400"/>
                </a:solidFill>
                <a:latin typeface="Times New Roman" pitchFamily="18" charset="0"/>
                <a:cs typeface="Arial" charset="0"/>
              </a:rPr>
              <a:t>TRAINING</a:t>
            </a:r>
          </a:p>
          <a:p>
            <a:pPr algn="ctr"/>
            <a:endParaRPr lang="hu-HU" sz="1600" b="1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7" name="Folyamatábra: Másik feldolgozás 6"/>
          <p:cNvSpPr/>
          <p:nvPr/>
        </p:nvSpPr>
        <p:spPr>
          <a:xfrm>
            <a:off x="6804025" y="981075"/>
            <a:ext cx="1766888" cy="1065213"/>
          </a:xfrm>
          <a:prstGeom prst="flowChartAlternateProcess">
            <a:avLst/>
          </a:prstGeom>
          <a:solidFill>
            <a:srgbClr val="AFFF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b="1" dirty="0">
                <a:solidFill>
                  <a:schemeClr val="tx1"/>
                </a:solidFill>
                <a:latin typeface="Times New Roman" pitchFamily="18" charset="0"/>
              </a:rPr>
              <a:t>MARKET/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b="1" dirty="0">
                <a:solidFill>
                  <a:schemeClr val="tx1"/>
                </a:solidFill>
                <a:latin typeface="Times New Roman" pitchFamily="18" charset="0"/>
              </a:rPr>
              <a:t>INTERNET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b="1" dirty="0">
                <a:solidFill>
                  <a:schemeClr val="tx1"/>
                </a:solidFill>
                <a:latin typeface="Times New Roman" pitchFamily="18" charset="0"/>
              </a:rPr>
              <a:t>PROVIDER</a:t>
            </a:r>
          </a:p>
        </p:txBody>
      </p:sp>
      <p:sp>
        <p:nvSpPr>
          <p:cNvPr id="9" name="Folyamatábra: Másik feldolgozás 8"/>
          <p:cNvSpPr/>
          <p:nvPr/>
        </p:nvSpPr>
        <p:spPr>
          <a:xfrm>
            <a:off x="571500" y="908050"/>
            <a:ext cx="1873250" cy="1147763"/>
          </a:xfrm>
          <a:prstGeom prst="flowChartAlternateProcess">
            <a:avLst/>
          </a:prstGeom>
          <a:solidFill>
            <a:srgbClr val="AFFF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b="1" dirty="0">
                <a:solidFill>
                  <a:schemeClr val="tx1"/>
                </a:solidFill>
                <a:latin typeface="Times New Roman" pitchFamily="18" charset="0"/>
              </a:rPr>
              <a:t>MARKET/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b="1" dirty="0">
                <a:solidFill>
                  <a:schemeClr val="tx1"/>
                </a:solidFill>
                <a:latin typeface="Times New Roman" pitchFamily="18" charset="0"/>
              </a:rPr>
              <a:t>EQUIPMENT</a:t>
            </a:r>
          </a:p>
        </p:txBody>
      </p:sp>
      <p:sp>
        <p:nvSpPr>
          <p:cNvPr id="29" name="Lekerekített téglalap 28"/>
          <p:cNvSpPr/>
          <p:nvPr/>
        </p:nvSpPr>
        <p:spPr>
          <a:xfrm>
            <a:off x="3348038" y="981075"/>
            <a:ext cx="2481262" cy="230346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b="1" dirty="0">
                <a:solidFill>
                  <a:srgbClr val="FFFFFF"/>
                </a:solidFill>
                <a:latin typeface="Times New Roman" pitchFamily="18" charset="0"/>
              </a:rPr>
              <a:t>LOCAL GOVERNMENT</a:t>
            </a:r>
          </a:p>
        </p:txBody>
      </p:sp>
      <p:sp>
        <p:nvSpPr>
          <p:cNvPr id="26629" name="Lekerekített téglalap 39"/>
          <p:cNvSpPr>
            <a:spLocks noChangeArrowheads="1"/>
          </p:cNvSpPr>
          <p:nvPr/>
        </p:nvSpPr>
        <p:spPr bwMode="auto">
          <a:xfrm rot="10845946" flipV="1">
            <a:off x="6840538" y="3717925"/>
            <a:ext cx="1752600" cy="1665288"/>
          </a:xfrm>
          <a:prstGeom prst="roundRect">
            <a:avLst>
              <a:gd name="adj" fmla="val 16667"/>
            </a:avLst>
          </a:prstGeom>
          <a:solidFill>
            <a:srgbClr val="9775EB"/>
          </a:solidFill>
          <a:ln w="42500" algn="ctr">
            <a:solidFill>
              <a:srgbClr val="B05C05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hu-HU" sz="1600" b="1">
                <a:latin typeface="Times New Roman" pitchFamily="18" charset="0"/>
              </a:rPr>
              <a:t>LABOUR M./</a:t>
            </a:r>
          </a:p>
          <a:p>
            <a:pPr algn="ctr"/>
            <a:endParaRPr lang="hu-HU" sz="1600" b="1">
              <a:latin typeface="Times New Roman" pitchFamily="18" charset="0"/>
            </a:endParaRPr>
          </a:p>
          <a:p>
            <a:pPr algn="ctr"/>
            <a:r>
              <a:rPr lang="hu-HU" sz="1600" b="1">
                <a:latin typeface="Times New Roman" pitchFamily="18" charset="0"/>
              </a:rPr>
              <a:t>PUBLIC WORKER</a:t>
            </a:r>
          </a:p>
        </p:txBody>
      </p:sp>
      <p:sp>
        <p:nvSpPr>
          <p:cNvPr id="26630" name="Folyamatábra: Másik feldolgozás 44"/>
          <p:cNvSpPr>
            <a:spLocks noChangeArrowheads="1"/>
          </p:cNvSpPr>
          <p:nvPr/>
        </p:nvSpPr>
        <p:spPr bwMode="auto">
          <a:xfrm rot="10800000" flipV="1">
            <a:off x="611188" y="3429000"/>
            <a:ext cx="1800225" cy="2952750"/>
          </a:xfrm>
          <a:prstGeom prst="flowChartAlternateProcess">
            <a:avLst/>
          </a:prstGeom>
          <a:solidFill>
            <a:srgbClr val="00B0F0"/>
          </a:solidFill>
          <a:ln w="42500" algn="ctr">
            <a:solidFill>
              <a:srgbClr val="B05C05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hu-HU" sz="1600" b="1">
                <a:latin typeface="Times New Roman" pitchFamily="18" charset="0"/>
              </a:rPr>
              <a:t>INFORMAL HUMAN RESOURCE</a:t>
            </a:r>
          </a:p>
          <a:p>
            <a:pPr algn="ctr"/>
            <a:endParaRPr lang="hu-HU" sz="1600" b="1">
              <a:latin typeface="Times New Roman" pitchFamily="18" charset="0"/>
            </a:endParaRPr>
          </a:p>
          <a:p>
            <a:pPr algn="ctr"/>
            <a:r>
              <a:rPr lang="hu-HU" sz="1600" b="1">
                <a:latin typeface="Times New Roman" pitchFamily="18" charset="0"/>
              </a:rPr>
              <a:t>YOUNG STUDENTS</a:t>
            </a:r>
          </a:p>
          <a:p>
            <a:pPr algn="ctr"/>
            <a:endParaRPr lang="hu-HU" sz="1600" b="1">
              <a:latin typeface="Times New Roman" pitchFamily="18" charset="0"/>
            </a:endParaRPr>
          </a:p>
          <a:p>
            <a:pPr algn="ctr"/>
            <a:r>
              <a:rPr lang="hu-HU" sz="1600" b="1">
                <a:latin typeface="Times New Roman" pitchFamily="18" charset="0"/>
              </a:rPr>
              <a:t>SOCIAL WORKER </a:t>
            </a:r>
          </a:p>
          <a:p>
            <a:pPr algn="ctr"/>
            <a:r>
              <a:rPr lang="hu-HU" sz="1600" b="1">
                <a:latin typeface="Times New Roman" pitchFamily="18" charset="0"/>
              </a:rPr>
              <a:t>STUDENTS</a:t>
            </a:r>
          </a:p>
          <a:p>
            <a:pPr algn="ctr"/>
            <a:endParaRPr lang="hu-HU" sz="1600" b="1">
              <a:latin typeface="Times New Roman" pitchFamily="18" charset="0"/>
            </a:endParaRPr>
          </a:p>
          <a:p>
            <a:pPr algn="ctr"/>
            <a:r>
              <a:rPr lang="hu-HU" sz="1600" b="1">
                <a:latin typeface="Times New Roman" pitchFamily="18" charset="0"/>
              </a:rPr>
              <a:t>OTHERS</a:t>
            </a:r>
          </a:p>
        </p:txBody>
      </p:sp>
      <p:sp>
        <p:nvSpPr>
          <p:cNvPr id="26" name="Lekerekített téglalap 25"/>
          <p:cNvSpPr/>
          <p:nvPr/>
        </p:nvSpPr>
        <p:spPr>
          <a:xfrm>
            <a:off x="6786563" y="2244725"/>
            <a:ext cx="1762125" cy="1255713"/>
          </a:xfrm>
          <a:prstGeom prst="roundRect">
            <a:avLst/>
          </a:prstGeom>
          <a:solidFill>
            <a:srgbClr val="F93B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b="1" dirty="0">
                <a:solidFill>
                  <a:srgbClr val="FFFFFF"/>
                </a:solidFill>
              </a:rPr>
              <a:t>FAMILY </a:t>
            </a:r>
          </a:p>
        </p:txBody>
      </p:sp>
      <p:sp>
        <p:nvSpPr>
          <p:cNvPr id="14367" name="Rectangle 31"/>
          <p:cNvSpPr>
            <a:spLocks noChangeArrowheads="1"/>
          </p:cNvSpPr>
          <p:nvPr/>
        </p:nvSpPr>
        <p:spPr bwMode="auto">
          <a:xfrm>
            <a:off x="2411413" y="5876925"/>
            <a:ext cx="2592387" cy="981075"/>
          </a:xfrm>
          <a:prstGeom prst="round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b="1" dirty="0">
                <a:solidFill>
                  <a:schemeClr val="bg1"/>
                </a:solidFill>
                <a:latin typeface="Times New Roman" pitchFamily="18" charset="0"/>
              </a:rPr>
              <a:t>SERIOUS CARE NEED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b="1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b="1" dirty="0">
                <a:solidFill>
                  <a:schemeClr val="bg1"/>
                </a:solidFill>
                <a:latin typeface="Times New Roman" pitchFamily="18" charset="0"/>
              </a:rPr>
              <a:t>HOME CARE</a:t>
            </a:r>
            <a:endParaRPr lang="en-GB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4368" name="Rectangle 32"/>
          <p:cNvSpPr>
            <a:spLocks noChangeArrowheads="1"/>
          </p:cNvSpPr>
          <p:nvPr/>
        </p:nvSpPr>
        <p:spPr bwMode="auto">
          <a:xfrm>
            <a:off x="5076825" y="5876925"/>
            <a:ext cx="2590800" cy="981075"/>
          </a:xfrm>
          <a:prstGeom prst="roundRect">
            <a:avLst/>
          </a:prstGeom>
          <a:solidFill>
            <a:srgbClr val="00B050"/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b="1" dirty="0">
                <a:solidFill>
                  <a:schemeClr val="bg1"/>
                </a:solidFill>
                <a:latin typeface="Times New Roman" pitchFamily="18" charset="0"/>
              </a:rPr>
              <a:t>MILDER CARE NEED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b="1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b="1" dirty="0">
                <a:solidFill>
                  <a:schemeClr val="bg1"/>
                </a:solidFill>
                <a:latin typeface="Times New Roman" pitchFamily="18" charset="0"/>
              </a:rPr>
              <a:t>OUT OF CARE SYSTEM</a:t>
            </a:r>
            <a:endParaRPr lang="en-GB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6634" name="AutoShape 33"/>
          <p:cNvSpPr>
            <a:spLocks noChangeArrowheads="1"/>
          </p:cNvSpPr>
          <p:nvPr/>
        </p:nvSpPr>
        <p:spPr bwMode="auto">
          <a:xfrm>
            <a:off x="4356100" y="2420938"/>
            <a:ext cx="485775" cy="1143000"/>
          </a:xfrm>
          <a:prstGeom prst="upDownArrow">
            <a:avLst>
              <a:gd name="adj1" fmla="val 50000"/>
              <a:gd name="adj2" fmla="val 2958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entury Schoolbook" pitchFamily="18" charset="0"/>
            </a:endParaRPr>
          </a:p>
        </p:txBody>
      </p:sp>
      <p:sp>
        <p:nvSpPr>
          <p:cNvPr id="26635" name="AutoShape 35"/>
          <p:cNvSpPr>
            <a:spLocks noChangeArrowheads="1"/>
          </p:cNvSpPr>
          <p:nvPr/>
        </p:nvSpPr>
        <p:spPr bwMode="auto">
          <a:xfrm>
            <a:off x="3132138" y="5157788"/>
            <a:ext cx="485775" cy="841375"/>
          </a:xfrm>
          <a:prstGeom prst="upDownArrow">
            <a:avLst>
              <a:gd name="adj1" fmla="val 50000"/>
              <a:gd name="adj2" fmla="val 351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entury Schoolbook" pitchFamily="18" charset="0"/>
            </a:endParaRPr>
          </a:p>
        </p:txBody>
      </p:sp>
      <p:sp>
        <p:nvSpPr>
          <p:cNvPr id="26636" name="AutoShape 38"/>
          <p:cNvSpPr>
            <a:spLocks noChangeArrowheads="1"/>
          </p:cNvSpPr>
          <p:nvPr/>
        </p:nvSpPr>
        <p:spPr bwMode="auto">
          <a:xfrm>
            <a:off x="2200275" y="4427538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entury Schoolbook" pitchFamily="18" charset="0"/>
            </a:endParaRPr>
          </a:p>
        </p:txBody>
      </p:sp>
      <p:sp>
        <p:nvSpPr>
          <p:cNvPr id="26637" name="AutoShape 39"/>
          <p:cNvSpPr>
            <a:spLocks noChangeArrowheads="1"/>
          </p:cNvSpPr>
          <p:nvPr/>
        </p:nvSpPr>
        <p:spPr bwMode="auto">
          <a:xfrm>
            <a:off x="2298700" y="1497013"/>
            <a:ext cx="1336675" cy="347662"/>
          </a:xfrm>
          <a:prstGeom prst="rightArrow">
            <a:avLst>
              <a:gd name="adj1" fmla="val 50000"/>
              <a:gd name="adj2" fmla="val 5712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entury Schoolbook" pitchFamily="18" charset="0"/>
            </a:endParaRPr>
          </a:p>
        </p:txBody>
      </p:sp>
      <p:sp>
        <p:nvSpPr>
          <p:cNvPr id="26638" name="AutoShape 41"/>
          <p:cNvSpPr>
            <a:spLocks noChangeArrowheads="1"/>
          </p:cNvSpPr>
          <p:nvPr/>
        </p:nvSpPr>
        <p:spPr bwMode="auto">
          <a:xfrm>
            <a:off x="5508625" y="2390775"/>
            <a:ext cx="1584325" cy="485775"/>
          </a:xfrm>
          <a:prstGeom prst="leftRightArrow">
            <a:avLst>
              <a:gd name="adj1" fmla="val 50000"/>
              <a:gd name="adj2" fmla="val 5000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entury Schoolbook" pitchFamily="18" charset="0"/>
            </a:endParaRPr>
          </a:p>
        </p:txBody>
      </p:sp>
      <p:sp>
        <p:nvSpPr>
          <p:cNvPr id="22" name="Lekerekített téglalap 21"/>
          <p:cNvSpPr/>
          <p:nvPr/>
        </p:nvSpPr>
        <p:spPr>
          <a:xfrm>
            <a:off x="571500" y="2244725"/>
            <a:ext cx="1873250" cy="75247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b="1" dirty="0">
                <a:solidFill>
                  <a:srgbClr val="FFFFFF"/>
                </a:solidFill>
                <a:latin typeface="Times New Roman" pitchFamily="18" charset="0"/>
              </a:rPr>
              <a:t>POLICE</a:t>
            </a:r>
            <a:endParaRPr lang="hu-HU" b="1" dirty="0">
              <a:solidFill>
                <a:srgbClr val="FFFFFF"/>
              </a:solidFill>
            </a:endParaRPr>
          </a:p>
        </p:txBody>
      </p:sp>
      <p:sp>
        <p:nvSpPr>
          <p:cNvPr id="26640" name="AutoShape 41"/>
          <p:cNvSpPr>
            <a:spLocks noChangeArrowheads="1"/>
          </p:cNvSpPr>
          <p:nvPr/>
        </p:nvSpPr>
        <p:spPr bwMode="auto">
          <a:xfrm>
            <a:off x="2160588" y="2390775"/>
            <a:ext cx="1604962" cy="485775"/>
          </a:xfrm>
          <a:prstGeom prst="leftRightArrow">
            <a:avLst>
              <a:gd name="adj1" fmla="val 50000"/>
              <a:gd name="adj2" fmla="val 499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entury Schoolbook" pitchFamily="18" charset="0"/>
            </a:endParaRPr>
          </a:p>
        </p:txBody>
      </p:sp>
      <p:sp>
        <p:nvSpPr>
          <p:cNvPr id="26641" name="AutoShape 34"/>
          <p:cNvSpPr>
            <a:spLocks noChangeArrowheads="1"/>
          </p:cNvSpPr>
          <p:nvPr/>
        </p:nvSpPr>
        <p:spPr bwMode="auto">
          <a:xfrm rot="-2830543">
            <a:off x="2477294" y="2707482"/>
            <a:ext cx="485775" cy="1570037"/>
          </a:xfrm>
          <a:prstGeom prst="upDownArrow">
            <a:avLst>
              <a:gd name="adj1" fmla="val 50000"/>
              <a:gd name="adj2" fmla="val 5653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entury Schoolbook" pitchFamily="18" charset="0"/>
            </a:endParaRPr>
          </a:p>
        </p:txBody>
      </p:sp>
      <p:sp>
        <p:nvSpPr>
          <p:cNvPr id="26642" name="AutoShape 38"/>
          <p:cNvSpPr>
            <a:spLocks noChangeArrowheads="1"/>
          </p:cNvSpPr>
          <p:nvPr/>
        </p:nvSpPr>
        <p:spPr bwMode="auto">
          <a:xfrm flipH="1">
            <a:off x="5991225" y="4468813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entury Schoolbook" pitchFamily="18" charset="0"/>
            </a:endParaRPr>
          </a:p>
        </p:txBody>
      </p:sp>
      <p:sp>
        <p:nvSpPr>
          <p:cNvPr id="26643" name="AutoShape 34"/>
          <p:cNvSpPr>
            <a:spLocks noChangeArrowheads="1"/>
          </p:cNvSpPr>
          <p:nvPr/>
        </p:nvSpPr>
        <p:spPr bwMode="auto">
          <a:xfrm rot="3096168" flipH="1">
            <a:off x="6396831" y="2818607"/>
            <a:ext cx="485775" cy="1570038"/>
          </a:xfrm>
          <a:prstGeom prst="upDownArrow">
            <a:avLst>
              <a:gd name="adj1" fmla="val 50000"/>
              <a:gd name="adj2" fmla="val 5653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entury Schoolbook" pitchFamily="18" charset="0"/>
            </a:endParaRPr>
          </a:p>
        </p:txBody>
      </p:sp>
      <p:sp>
        <p:nvSpPr>
          <p:cNvPr id="26644" name="AutoShape 39"/>
          <p:cNvSpPr>
            <a:spLocks noChangeArrowheads="1"/>
          </p:cNvSpPr>
          <p:nvPr/>
        </p:nvSpPr>
        <p:spPr bwMode="auto">
          <a:xfrm flipH="1">
            <a:off x="5668963" y="1484313"/>
            <a:ext cx="1298575" cy="363537"/>
          </a:xfrm>
          <a:prstGeom prst="rightArrow">
            <a:avLst>
              <a:gd name="adj1" fmla="val 50000"/>
              <a:gd name="adj2" fmla="val 572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entury Schoolbook" pitchFamily="18" charset="0"/>
            </a:endParaRPr>
          </a:p>
        </p:txBody>
      </p:sp>
      <p:sp>
        <p:nvSpPr>
          <p:cNvPr id="26645" name="AutoShape 35"/>
          <p:cNvSpPr>
            <a:spLocks noChangeArrowheads="1"/>
          </p:cNvSpPr>
          <p:nvPr/>
        </p:nvSpPr>
        <p:spPr bwMode="auto">
          <a:xfrm>
            <a:off x="5651500" y="5157788"/>
            <a:ext cx="485775" cy="822325"/>
          </a:xfrm>
          <a:prstGeom prst="upDownArrow">
            <a:avLst>
              <a:gd name="adj1" fmla="val 50000"/>
              <a:gd name="adj2" fmla="val 352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entury Schoolbook" pitchFamily="18" charset="0"/>
            </a:endParaRPr>
          </a:p>
        </p:txBody>
      </p:sp>
      <p:sp>
        <p:nvSpPr>
          <p:cNvPr id="24" name="Jobbra nyíl 23"/>
          <p:cNvSpPr/>
          <p:nvPr/>
        </p:nvSpPr>
        <p:spPr>
          <a:xfrm>
            <a:off x="0" y="0"/>
            <a:ext cx="9144000" cy="979488"/>
          </a:xfrm>
          <a:prstGeom prst="rightArrow">
            <a:avLst/>
          </a:prstGeom>
          <a:solidFill>
            <a:srgbClr val="7B175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b="1" dirty="0"/>
              <a:t> INFOCUMMUNICATION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smtClean="0"/>
              <a:t>What is characteristic for the recent </a:t>
            </a:r>
            <a:r>
              <a:rPr lang="en-GB" b="1" dirty="0" err="1" smtClean="0"/>
              <a:t>hungarian</a:t>
            </a:r>
            <a:r>
              <a:rPr lang="en-GB" b="1" dirty="0" smtClean="0"/>
              <a:t> innovation trend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27650" name="Tartalom helye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en-GB" smtClean="0"/>
          </a:p>
          <a:p>
            <a:endParaRPr lang="en-GB" smtClean="0"/>
          </a:p>
          <a:p>
            <a:pPr>
              <a:buFont typeface="Wingdings" pitchFamily="2" charset="2"/>
              <a:buChar char="v"/>
            </a:pPr>
            <a:r>
              <a:rPr lang="en-GB" sz="3200" smtClean="0"/>
              <a:t>Models are built on earlier ones</a:t>
            </a:r>
            <a:r>
              <a:rPr lang="en-GB" sz="2800" smtClean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Demographic changes in </a:t>
            </a:r>
            <a:r>
              <a:rPr lang="hu-HU" b="1" dirty="0" smtClean="0"/>
              <a:t>Hungary</a:t>
            </a:r>
            <a:endParaRPr lang="hu-HU" b="1" dirty="0"/>
          </a:p>
        </p:txBody>
      </p:sp>
      <p:sp>
        <p:nvSpPr>
          <p:cNvPr id="15362" name="Tartalom helye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hu-HU" smtClean="0">
              <a:hlinkClick r:id="rId2"/>
            </a:endParaRPr>
          </a:p>
          <a:p>
            <a:endParaRPr lang="hu-HU" smtClean="0">
              <a:hlinkClick r:id="rId2"/>
            </a:endParaRPr>
          </a:p>
          <a:p>
            <a:endParaRPr lang="hu-HU" smtClean="0">
              <a:hlinkClick r:id="rId2"/>
            </a:endParaRPr>
          </a:p>
          <a:p>
            <a:pPr>
              <a:buFont typeface="Wingdings" pitchFamily="2" charset="2"/>
              <a:buNone/>
            </a:pPr>
            <a:r>
              <a:rPr lang="en-GB" smtClean="0">
                <a:hlinkClick r:id="rId2"/>
              </a:rPr>
              <a:t>http://www.ksh.hu/interaktiv/korfak/orszag.html</a:t>
            </a:r>
            <a:endParaRPr lang="hu-HU" smtClean="0"/>
          </a:p>
          <a:p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4213" y="188913"/>
            <a:ext cx="7467600" cy="6477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GB" sz="3200" b="1" dirty="0" smtClean="0"/>
              <a:t>Develop</a:t>
            </a:r>
            <a:r>
              <a:rPr lang="hu-HU" sz="3200" b="1" dirty="0" smtClean="0"/>
              <a:t>ment</a:t>
            </a:r>
            <a:r>
              <a:rPr lang="en-GB" sz="3200" b="1" dirty="0" smtClean="0"/>
              <a:t> o</a:t>
            </a:r>
            <a:r>
              <a:rPr lang="hu-HU" sz="3200" b="1" dirty="0" smtClean="0"/>
              <a:t>f</a:t>
            </a:r>
            <a:r>
              <a:rPr lang="en-GB" sz="3200" b="1" dirty="0" smtClean="0"/>
              <a:t> Long-term care</a:t>
            </a:r>
            <a:endParaRPr lang="en-GB" sz="3200" b="1" dirty="0"/>
          </a:p>
        </p:txBody>
      </p:sp>
      <p:sp>
        <p:nvSpPr>
          <p:cNvPr id="16386" name="Tartalom helye 2"/>
          <p:cNvSpPr>
            <a:spLocks noGrp="1"/>
          </p:cNvSpPr>
          <p:nvPr>
            <p:ph sz="quarter" idx="1"/>
          </p:nvPr>
        </p:nvSpPr>
        <p:spPr>
          <a:xfrm>
            <a:off x="457200" y="1484313"/>
            <a:ext cx="7467600" cy="5689600"/>
          </a:xfrm>
        </p:spPr>
        <p:txBody>
          <a:bodyPr/>
          <a:lstStyle/>
          <a:p>
            <a:r>
              <a:rPr lang="en-US" sz="2500" b="1" smtClean="0"/>
              <a:t>1993</a:t>
            </a:r>
            <a:r>
              <a:rPr lang="en-US" sz="2500" smtClean="0"/>
              <a:t> Social Welfare Act – </a:t>
            </a:r>
            <a:r>
              <a:rPr lang="en-US" sz="2500" b="1" i="1" smtClean="0"/>
              <a:t>home care </a:t>
            </a:r>
            <a:r>
              <a:rPr lang="en-US" sz="2500" smtClean="0"/>
              <a:t>is a mandatory task of local government: maximum 4 hours daily help/care</a:t>
            </a:r>
          </a:p>
          <a:p>
            <a:pPr lvl="1"/>
            <a:r>
              <a:rPr lang="en-US" sz="2500" smtClean="0"/>
              <a:t>contracting out with NGO-s, churches possible</a:t>
            </a:r>
          </a:p>
          <a:p>
            <a:r>
              <a:rPr lang="en-US" sz="2500" b="1" smtClean="0"/>
              <a:t>1994</a:t>
            </a:r>
            <a:r>
              <a:rPr lang="en-US" sz="2500" smtClean="0"/>
              <a:t> -  amendment of regulations, elaboration of better conditions for residential homes  </a:t>
            </a:r>
          </a:p>
          <a:p>
            <a:r>
              <a:rPr lang="en-US" sz="2500" b="1" smtClean="0"/>
              <a:t>2003-2005</a:t>
            </a:r>
            <a:r>
              <a:rPr lang="en-US" sz="2500" smtClean="0"/>
              <a:t>  model of obstacle free environment</a:t>
            </a:r>
          </a:p>
          <a:p>
            <a:r>
              <a:rPr lang="en-US" sz="2500" b="1" smtClean="0"/>
              <a:t>2006</a:t>
            </a:r>
            <a:r>
              <a:rPr lang="en-US" sz="2500" smtClean="0"/>
              <a:t> incorporation of the social alarm into</a:t>
            </a:r>
            <a:r>
              <a:rPr lang="en-US" sz="2500" smtClean="0">
                <a:latin typeface="Arial" charset="0"/>
              </a:rPr>
              <a:t> </a:t>
            </a:r>
            <a:r>
              <a:rPr lang="en-US" sz="2500" smtClean="0"/>
              <a:t>the Social Welfare Act</a:t>
            </a:r>
            <a:r>
              <a:rPr lang="en-US" sz="2600" smtClean="0"/>
              <a:t>	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GB" sz="2800" b="1" dirty="0" smtClean="0"/>
              <a:t>Withdrawing state</a:t>
            </a:r>
            <a:endParaRPr lang="hu-HU" b="1" dirty="0"/>
          </a:p>
        </p:txBody>
      </p:sp>
      <p:sp>
        <p:nvSpPr>
          <p:cNvPr id="17410" name="Tartalom helye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b="1" smtClean="0"/>
              <a:t>2009</a:t>
            </a:r>
            <a:endParaRPr lang="en-US" smtClean="0"/>
          </a:p>
          <a:p>
            <a:pPr lvl="1"/>
            <a:r>
              <a:rPr lang="en-US" sz="2400" smtClean="0"/>
              <a:t>Residential homes only for those with more than 4 hours care need</a:t>
            </a:r>
          </a:p>
          <a:p>
            <a:pPr lvl="1"/>
            <a:r>
              <a:rPr lang="en-US" sz="2400" smtClean="0"/>
              <a:t>Decreasing budget of social alarm</a:t>
            </a:r>
          </a:p>
          <a:p>
            <a:r>
              <a:rPr lang="en-US" b="1" smtClean="0"/>
              <a:t>2011</a:t>
            </a:r>
            <a:r>
              <a:rPr lang="en-US" smtClean="0"/>
              <a:t> New Constitution: care - task of family</a:t>
            </a:r>
          </a:p>
          <a:p>
            <a:r>
              <a:rPr lang="en-US" b="1" smtClean="0"/>
              <a:t>2013</a:t>
            </a:r>
            <a:r>
              <a:rPr lang="en-US" smtClean="0"/>
              <a:t> </a:t>
            </a:r>
          </a:p>
          <a:p>
            <a:pPr lvl="1"/>
            <a:r>
              <a:rPr lang="en-US" smtClean="0"/>
              <a:t>Financing of home care - decreased by 30%</a:t>
            </a:r>
          </a:p>
          <a:p>
            <a:pPr lvl="1"/>
            <a:r>
              <a:rPr lang="en-US" smtClean="0"/>
              <a:t>Home care with social alarm centralised</a:t>
            </a:r>
          </a:p>
          <a:p>
            <a:r>
              <a:rPr lang="en-US" b="1" smtClean="0"/>
              <a:t>2015</a:t>
            </a:r>
            <a:r>
              <a:rPr lang="en-US" smtClean="0"/>
              <a:t> Criteria to receive home care - made stricter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3200" cap="none" smtClean="0"/>
              <a:t>CONSEQ</a:t>
            </a:r>
            <a:r>
              <a:rPr lang="hu-HU" sz="3200" cap="none" smtClean="0"/>
              <a:t>E</a:t>
            </a:r>
            <a:r>
              <a:rPr lang="en-GB" sz="3200" cap="none" smtClean="0"/>
              <a:t>NCE</a:t>
            </a:r>
            <a:endParaRPr lang="en-US" sz="3200" b="1" cap="none" smtClean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1628775"/>
            <a:ext cx="7467600" cy="48450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smtClean="0"/>
              <a:t>Increasing care demand – not enough caregiver</a:t>
            </a:r>
            <a:r>
              <a:rPr lang="hu-HU" sz="2800" smtClean="0"/>
              <a:t>s</a:t>
            </a:r>
          </a:p>
          <a:p>
            <a:pPr lvl="1">
              <a:lnSpc>
                <a:spcPct val="90000"/>
              </a:lnSpc>
            </a:pPr>
            <a:r>
              <a:rPr lang="en-US" sz="2800" smtClean="0"/>
              <a:t>1995 </a:t>
            </a:r>
            <a:r>
              <a:rPr lang="hu-HU" sz="2800" smtClean="0"/>
              <a:t>	</a:t>
            </a:r>
            <a:r>
              <a:rPr lang="en-US" sz="2800" smtClean="0"/>
              <a:t>1  </a:t>
            </a:r>
            <a:r>
              <a:rPr lang="en-GB" sz="2800" smtClean="0"/>
              <a:t>caregiver </a:t>
            </a:r>
            <a:r>
              <a:rPr lang="hu-HU" sz="2800" smtClean="0"/>
              <a:t>	</a:t>
            </a:r>
            <a:r>
              <a:rPr lang="en-US" sz="2800" b="1" smtClean="0"/>
              <a:t> 3</a:t>
            </a:r>
            <a:r>
              <a:rPr lang="hu-HU" sz="2800" b="1" smtClean="0"/>
              <a:t>.</a:t>
            </a:r>
            <a:r>
              <a:rPr lang="en-US" sz="2800" b="1" smtClean="0"/>
              <a:t>6 </a:t>
            </a:r>
            <a:r>
              <a:rPr lang="en-US" sz="2800" smtClean="0"/>
              <a:t>old persons</a:t>
            </a:r>
          </a:p>
          <a:p>
            <a:pPr lvl="1">
              <a:lnSpc>
                <a:spcPct val="90000"/>
              </a:lnSpc>
            </a:pPr>
            <a:r>
              <a:rPr lang="en-US" sz="2800" smtClean="0"/>
              <a:t>2011  </a:t>
            </a:r>
            <a:r>
              <a:rPr lang="hu-HU" sz="2800" smtClean="0"/>
              <a:t>	</a:t>
            </a:r>
            <a:r>
              <a:rPr lang="en-US" sz="2800" smtClean="0">
                <a:solidFill>
                  <a:srgbClr val="FF0000"/>
                </a:solidFill>
              </a:rPr>
              <a:t>1 </a:t>
            </a:r>
            <a:r>
              <a:rPr lang="en-GB" sz="2800" smtClean="0">
                <a:solidFill>
                  <a:srgbClr val="FF0000"/>
                </a:solidFill>
              </a:rPr>
              <a:t>caregiver  </a:t>
            </a:r>
            <a:r>
              <a:rPr lang="hu-HU" sz="2800" smtClean="0"/>
              <a:t>	</a:t>
            </a:r>
            <a:r>
              <a:rPr lang="en-US" sz="2800" b="1" smtClean="0"/>
              <a:t>7</a:t>
            </a:r>
            <a:r>
              <a:rPr lang="hu-HU" sz="2800" b="1" smtClean="0"/>
              <a:t>.</a:t>
            </a:r>
            <a:r>
              <a:rPr lang="en-US" sz="2800" b="1" smtClean="0"/>
              <a:t>3 </a:t>
            </a:r>
            <a:r>
              <a:rPr lang="en-US" sz="2800" smtClean="0"/>
              <a:t>old persons</a:t>
            </a:r>
            <a:endParaRPr lang="hu-HU" sz="2800" smtClean="0"/>
          </a:p>
          <a:p>
            <a:pPr lvl="1">
              <a:lnSpc>
                <a:spcPct val="90000"/>
              </a:lnSpc>
            </a:pPr>
            <a:r>
              <a:rPr lang="hu-HU" sz="2800" smtClean="0"/>
              <a:t>2012	</a:t>
            </a:r>
            <a:r>
              <a:rPr lang="en-GB" sz="2800" smtClean="0"/>
              <a:t>65+	 6</a:t>
            </a:r>
            <a:r>
              <a:rPr lang="hu-HU" sz="2800" smtClean="0"/>
              <a:t>.</a:t>
            </a:r>
            <a:r>
              <a:rPr lang="en-GB" sz="2800" smtClean="0"/>
              <a:t>4% received care</a:t>
            </a:r>
            <a:r>
              <a:rPr lang="hu-HU" sz="2800" smtClean="0"/>
              <a:t> </a:t>
            </a:r>
            <a:r>
              <a:rPr lang="en-GB" sz="2800" smtClean="0"/>
              <a:t>but more care demand!</a:t>
            </a:r>
            <a:endParaRPr lang="hu-HU" sz="2800" smtClean="0"/>
          </a:p>
          <a:p>
            <a:pPr lvl="1">
              <a:lnSpc>
                <a:spcPct val="90000"/>
              </a:lnSpc>
            </a:pPr>
            <a:endParaRPr lang="hu-HU" sz="2800" smtClean="0"/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GB" sz="2600" smtClean="0"/>
              <a:t>Shift from care to </a:t>
            </a:r>
            <a:r>
              <a:rPr lang="en-GB" sz="2600" b="1" smtClean="0"/>
              <a:t>nursing</a:t>
            </a:r>
            <a:r>
              <a:rPr lang="en-GB" sz="2600" smtClean="0"/>
              <a:t> - no suitable structure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GB" sz="2600" b="1" smtClean="0"/>
              <a:t>Gap</a:t>
            </a:r>
            <a:r>
              <a:rPr lang="en-GB" sz="2600" smtClean="0"/>
              <a:t>: older people with </a:t>
            </a:r>
            <a:r>
              <a:rPr lang="en-GB" sz="2600" b="1" smtClean="0"/>
              <a:t>milder care </a:t>
            </a:r>
            <a:r>
              <a:rPr lang="en-GB" sz="2600" smtClean="0"/>
              <a:t>need – out of formal care</a:t>
            </a:r>
          </a:p>
          <a:p>
            <a:pPr lvl="1">
              <a:lnSpc>
                <a:spcPct val="90000"/>
              </a:lnSpc>
            </a:pPr>
            <a:endParaRPr lang="en-GB" sz="2800" smtClean="0"/>
          </a:p>
          <a:p>
            <a:pPr lvl="1">
              <a:lnSpc>
                <a:spcPct val="90000"/>
              </a:lnSpc>
            </a:pPr>
            <a:endParaRPr lang="hu-HU" sz="2800" smtClean="0"/>
          </a:p>
          <a:p>
            <a:pPr lvl="1">
              <a:lnSpc>
                <a:spcPct val="90000"/>
              </a:lnSpc>
            </a:pPr>
            <a:endParaRPr lang="hu-HU" sz="2800" smtClean="0"/>
          </a:p>
          <a:p>
            <a:pPr lvl="1">
              <a:lnSpc>
                <a:spcPct val="90000"/>
              </a:lnSpc>
            </a:pPr>
            <a:endParaRPr lang="hu-H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GB" b="1" dirty="0" smtClean="0"/>
              <a:t>Trend of social innovation in LTC, models and programs</a:t>
            </a:r>
            <a:endParaRPr lang="en-GB" b="1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2060575"/>
            <a:ext cx="7467600" cy="44132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800" b="1" smtClean="0">
                <a:solidFill>
                  <a:srgbClr val="FF0000"/>
                </a:solidFill>
              </a:rPr>
              <a:t>1992-1994 </a:t>
            </a:r>
            <a:r>
              <a:rPr lang="en-GB" sz="2800" b="1" smtClean="0"/>
              <a:t>  </a:t>
            </a:r>
          </a:p>
          <a:p>
            <a:pPr lvl="1">
              <a:lnSpc>
                <a:spcPct val="90000"/>
              </a:lnSpc>
            </a:pPr>
            <a:r>
              <a:rPr lang="en-GB" sz="2800" b="1" smtClean="0"/>
              <a:t>social alarm – model</a:t>
            </a:r>
          </a:p>
          <a:p>
            <a:pPr>
              <a:lnSpc>
                <a:spcPct val="90000"/>
              </a:lnSpc>
            </a:pPr>
            <a:r>
              <a:rPr lang="en-GB" sz="2800" b="1" smtClean="0">
                <a:solidFill>
                  <a:srgbClr val="FF0000"/>
                </a:solidFill>
              </a:rPr>
              <a:t>1990s </a:t>
            </a:r>
            <a:r>
              <a:rPr lang="en-GB" sz="2800" b="1" smtClean="0"/>
              <a:t>	 </a:t>
            </a:r>
          </a:p>
          <a:p>
            <a:pPr lvl="1">
              <a:lnSpc>
                <a:spcPct val="90000"/>
              </a:lnSpc>
            </a:pPr>
            <a:r>
              <a:rPr lang="en-GB" sz="2800" b="1" smtClean="0"/>
              <a:t>  dissemination of social alarm </a:t>
            </a:r>
          </a:p>
          <a:p>
            <a:pPr>
              <a:lnSpc>
                <a:spcPct val="90000"/>
              </a:lnSpc>
            </a:pPr>
            <a:r>
              <a:rPr lang="en-GB" sz="2800" b="1" smtClean="0">
                <a:solidFill>
                  <a:srgbClr val="FF0000"/>
                </a:solidFill>
              </a:rPr>
              <a:t>2003-2005</a:t>
            </a:r>
            <a:r>
              <a:rPr lang="en-GB" sz="2800" b="1" smtClean="0"/>
              <a:t>  </a:t>
            </a:r>
          </a:p>
          <a:p>
            <a:pPr lvl="1">
              <a:lnSpc>
                <a:spcPct val="90000"/>
              </a:lnSpc>
            </a:pPr>
            <a:r>
              <a:rPr lang="en-GB" sz="2800" b="1" smtClean="0"/>
              <a:t>obstacle-free home – model</a:t>
            </a:r>
          </a:p>
          <a:p>
            <a:pPr>
              <a:lnSpc>
                <a:spcPct val="90000"/>
              </a:lnSpc>
            </a:pPr>
            <a:r>
              <a:rPr lang="en-GB" sz="2800" b="1" smtClean="0">
                <a:solidFill>
                  <a:srgbClr val="FF0000"/>
                </a:solidFill>
              </a:rPr>
              <a:t>2009 </a:t>
            </a:r>
            <a:r>
              <a:rPr lang="en-GB" sz="2800" b="1" smtClean="0"/>
              <a:t>         </a:t>
            </a:r>
          </a:p>
          <a:p>
            <a:pPr lvl="1">
              <a:lnSpc>
                <a:spcPct val="90000"/>
              </a:lnSpc>
            </a:pPr>
            <a:r>
              <a:rPr lang="en-GB" sz="2800" b="1" smtClean="0"/>
              <a:t> dissemination of obstacle-free 		   home</a:t>
            </a:r>
          </a:p>
          <a:p>
            <a:pPr>
              <a:lnSpc>
                <a:spcPct val="90000"/>
              </a:lnSpc>
            </a:pPr>
            <a:endParaRPr lang="en-GB" sz="2800" b="1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SzPct val="70000"/>
              <a:buFont typeface="Wingdings" pitchFamily="2" charset="2"/>
              <a:buChar char=""/>
            </a:pPr>
            <a:endParaRPr lang="en-GB" sz="2800" b="1" smtClean="0"/>
          </a:p>
          <a:p>
            <a:pPr>
              <a:lnSpc>
                <a:spcPct val="90000"/>
              </a:lnSpc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n-GB" b="1" cap="none" smtClean="0"/>
              <a:t>LATEST TRENDS </a:t>
            </a:r>
            <a:r>
              <a:rPr lang="hu-HU" b="1" cap="none" smtClean="0"/>
              <a:t>- 3 </a:t>
            </a:r>
            <a:r>
              <a:rPr lang="en-GB" b="1" cap="none" smtClean="0"/>
              <a:t>MODELS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2852738"/>
            <a:ext cx="7467600" cy="3621087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GB" sz="2800" dirty="0" smtClean="0"/>
              <a:t>Skype Care 1  			2011-2014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GB" sz="2800" dirty="0" smtClean="0"/>
              <a:t>Skype Care 2			2015	in progress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GB" sz="2800" dirty="0" smtClean="0"/>
              <a:t>Complex home care		2015	in progress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hu-HU" sz="26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hu-HU" sz="26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hu-HU" sz="26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hu-HU" sz="26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hu-HU" sz="2600" dirty="0" smtClean="0"/>
              <a:t>*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zis 1"/>
          <p:cNvSpPr/>
          <p:nvPr/>
        </p:nvSpPr>
        <p:spPr>
          <a:xfrm>
            <a:off x="611188" y="2420938"/>
            <a:ext cx="2736850" cy="280828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400" b="1" dirty="0"/>
              <a:t>OLDER PEOPLE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in  home care</a:t>
            </a:r>
          </a:p>
        </p:txBody>
      </p:sp>
      <p:sp>
        <p:nvSpPr>
          <p:cNvPr id="3" name="Ellipszis 2"/>
          <p:cNvSpPr/>
          <p:nvPr/>
        </p:nvSpPr>
        <p:spPr>
          <a:xfrm>
            <a:off x="3995936" y="1484784"/>
            <a:ext cx="4608512" cy="4608512"/>
          </a:xfrm>
          <a:prstGeom prst="ellipse">
            <a:avLst/>
          </a:prstGeom>
          <a:solidFill>
            <a:schemeClr val="bg1"/>
          </a:solidFill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4" name="Ellipszis 3"/>
          <p:cNvSpPr/>
          <p:nvPr/>
        </p:nvSpPr>
        <p:spPr>
          <a:xfrm>
            <a:off x="4859338" y="1484313"/>
            <a:ext cx="3025775" cy="1346200"/>
          </a:xfrm>
          <a:prstGeom prst="ellipse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200" b="1" dirty="0"/>
              <a:t>PLANNING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100" b="1" dirty="0"/>
              <a:t>NGO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100" b="1" dirty="0"/>
              <a:t>Research</a:t>
            </a:r>
          </a:p>
        </p:txBody>
      </p:sp>
      <p:sp>
        <p:nvSpPr>
          <p:cNvPr id="5" name="Ellipszis 4"/>
          <p:cNvSpPr/>
          <p:nvPr/>
        </p:nvSpPr>
        <p:spPr>
          <a:xfrm>
            <a:off x="3995738" y="2924175"/>
            <a:ext cx="2592387" cy="1512888"/>
          </a:xfrm>
          <a:prstGeom prst="ellipse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300" b="1" dirty="0"/>
              <a:t>ACTION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hu-HU" sz="2000" b="1" dirty="0" err="1">
                <a:solidFill>
                  <a:schemeClr val="bg1"/>
                </a:solidFill>
              </a:rPr>
              <a:t>young</a:t>
            </a:r>
            <a:r>
              <a:rPr lang="hu-HU" sz="2000" b="1" dirty="0">
                <a:solidFill>
                  <a:schemeClr val="bg1"/>
                </a:solidFill>
              </a:rPr>
              <a:t> </a:t>
            </a:r>
            <a:r>
              <a:rPr lang="hu-HU" sz="2000" b="1" dirty="0" err="1">
                <a:solidFill>
                  <a:schemeClr val="bg1"/>
                </a:solidFill>
              </a:rPr>
              <a:t>volunteers</a:t>
            </a:r>
            <a:endParaRPr lang="hu-HU" sz="2200" b="1" dirty="0">
              <a:solidFill>
                <a:schemeClr val="bg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4787900" y="4508500"/>
            <a:ext cx="3168650" cy="12239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hu-HU" sz="2300" b="1">
                <a:solidFill>
                  <a:srgbClr val="FFFFFF"/>
                </a:solidFill>
                <a:cs typeface="Arial" charset="0"/>
              </a:rPr>
              <a:t>FINANCING</a:t>
            </a:r>
          </a:p>
          <a:p>
            <a:pPr algn="ctr"/>
            <a:r>
              <a:rPr lang="hu-HU" sz="2300">
                <a:solidFill>
                  <a:srgbClr val="FFFFFF"/>
                </a:solidFill>
                <a:cs typeface="Arial" charset="0"/>
              </a:rPr>
              <a:t>NGO</a:t>
            </a:r>
          </a:p>
          <a:p>
            <a:pPr algn="ctr"/>
            <a:r>
              <a:rPr lang="hu-HU" sz="2300">
                <a:solidFill>
                  <a:srgbClr val="FFFFFF"/>
                </a:solidFill>
                <a:cs typeface="Arial" charset="0"/>
              </a:rPr>
              <a:t>(</a:t>
            </a:r>
            <a:r>
              <a:rPr lang="en-GB" sz="2300">
                <a:solidFill>
                  <a:srgbClr val="FFFFFF"/>
                </a:solidFill>
                <a:cs typeface="Arial" charset="0"/>
              </a:rPr>
              <a:t>private</a:t>
            </a:r>
            <a:r>
              <a:rPr lang="hu-HU" sz="2800">
                <a:solidFill>
                  <a:srgbClr val="FFFFFF"/>
                </a:solidFill>
                <a:cs typeface="Arial" charset="0"/>
              </a:rPr>
              <a:t>)</a:t>
            </a:r>
          </a:p>
        </p:txBody>
      </p:sp>
      <p:sp>
        <p:nvSpPr>
          <p:cNvPr id="8" name="Folyamatábra: Másik feldolgozás 7"/>
          <p:cNvSpPr/>
          <p:nvPr/>
        </p:nvSpPr>
        <p:spPr>
          <a:xfrm>
            <a:off x="539750" y="549275"/>
            <a:ext cx="8064500" cy="647700"/>
          </a:xfrm>
          <a:prstGeom prst="flowChartAlternateProcess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SKYPE CARE MODEL 1 </a:t>
            </a:r>
          </a:p>
        </p:txBody>
      </p:sp>
      <p:sp>
        <p:nvSpPr>
          <p:cNvPr id="9" name="Balra nyíl 8"/>
          <p:cNvSpPr/>
          <p:nvPr/>
        </p:nvSpPr>
        <p:spPr>
          <a:xfrm>
            <a:off x="3276600" y="3500438"/>
            <a:ext cx="647700" cy="485775"/>
          </a:xfrm>
          <a:prstGeom prst="leftArrow">
            <a:avLst>
              <a:gd name="adj1" fmla="val 61611"/>
              <a:gd name="adj2" fmla="val 50000"/>
            </a:avLst>
          </a:prstGeom>
          <a:solidFill>
            <a:srgbClr val="F5B7AD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2" name="Folyamatábra: Másik feldolgozás 11"/>
          <p:cNvSpPr/>
          <p:nvPr/>
        </p:nvSpPr>
        <p:spPr>
          <a:xfrm>
            <a:off x="6372225" y="3141663"/>
            <a:ext cx="2138363" cy="1008062"/>
          </a:xfrm>
          <a:prstGeom prst="flowChartAlternateProcess">
            <a:avLst/>
          </a:prstGeom>
          <a:solidFill>
            <a:srgbClr val="25FB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chemeClr val="tx1"/>
                </a:solidFill>
              </a:rPr>
              <a:t>Secondary education</a:t>
            </a:r>
          </a:p>
        </p:txBody>
      </p:sp>
      <p:sp>
        <p:nvSpPr>
          <p:cNvPr id="10" name="Balra nyíl 9"/>
          <p:cNvSpPr/>
          <p:nvPr/>
        </p:nvSpPr>
        <p:spPr>
          <a:xfrm>
            <a:off x="6011863" y="3429000"/>
            <a:ext cx="576262" cy="484188"/>
          </a:xfrm>
          <a:prstGeom prst="lef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zis 1"/>
          <p:cNvSpPr/>
          <p:nvPr/>
        </p:nvSpPr>
        <p:spPr>
          <a:xfrm>
            <a:off x="323850" y="3068638"/>
            <a:ext cx="2663825" cy="237648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400" b="1" dirty="0"/>
              <a:t>OLDER PEOPLE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400" dirty="0" err="1"/>
              <a:t>in</a:t>
            </a:r>
            <a:r>
              <a:rPr lang="hu-HU" sz="2400" dirty="0"/>
              <a:t>  </a:t>
            </a:r>
            <a:r>
              <a:rPr lang="hu-HU" sz="2400" dirty="0" err="1"/>
              <a:t>home</a:t>
            </a:r>
            <a:r>
              <a:rPr lang="hu-HU" sz="2400" dirty="0"/>
              <a:t> </a:t>
            </a:r>
            <a:r>
              <a:rPr lang="hu-HU" sz="2400" dirty="0" err="1"/>
              <a:t>care</a:t>
            </a:r>
            <a:endParaRPr lang="hu-HU" sz="2400" dirty="0"/>
          </a:p>
        </p:txBody>
      </p:sp>
      <p:sp>
        <p:nvSpPr>
          <p:cNvPr id="3" name="Ellipszis 2"/>
          <p:cNvSpPr/>
          <p:nvPr/>
        </p:nvSpPr>
        <p:spPr>
          <a:xfrm>
            <a:off x="3923928" y="1484784"/>
            <a:ext cx="4896544" cy="5112568"/>
          </a:xfrm>
          <a:prstGeom prst="ellipse">
            <a:avLst/>
          </a:prstGeom>
          <a:solidFill>
            <a:schemeClr val="bg1"/>
          </a:solidFill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4" name="Ellipszis 3"/>
          <p:cNvSpPr/>
          <p:nvPr/>
        </p:nvSpPr>
        <p:spPr>
          <a:xfrm>
            <a:off x="4572000" y="1700213"/>
            <a:ext cx="3600450" cy="1584325"/>
          </a:xfrm>
          <a:prstGeom prst="ellipse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hu-HU" sz="2200" b="1">
              <a:solidFill>
                <a:srgbClr val="FFFFFF"/>
              </a:solidFill>
              <a:cs typeface="Arial" charset="0"/>
            </a:endParaRPr>
          </a:p>
          <a:p>
            <a:pPr algn="ctr"/>
            <a:r>
              <a:rPr lang="hu-HU" sz="2100" b="1">
                <a:solidFill>
                  <a:srgbClr val="FFFFFF"/>
                </a:solidFill>
                <a:cs typeface="Arial" charset="0"/>
              </a:rPr>
              <a:t>PLANNING</a:t>
            </a:r>
          </a:p>
          <a:p>
            <a:pPr algn="ctr"/>
            <a:r>
              <a:rPr lang="en-GB" sz="2000">
                <a:solidFill>
                  <a:srgbClr val="FFFFFF"/>
                </a:solidFill>
                <a:cs typeface="Arial" charset="0"/>
              </a:rPr>
              <a:t>Research</a:t>
            </a:r>
            <a:r>
              <a:rPr lang="hu-HU" sz="2000">
                <a:solidFill>
                  <a:srgbClr val="FFFFFF"/>
                </a:solidFill>
                <a:cs typeface="Arial" charset="0"/>
              </a:rPr>
              <a:t>, NGO</a:t>
            </a:r>
          </a:p>
          <a:p>
            <a:pPr algn="ctr"/>
            <a:r>
              <a:rPr lang="en-GB" sz="2100" b="1">
                <a:solidFill>
                  <a:schemeClr val="tx1"/>
                </a:solidFill>
                <a:cs typeface="Arial" charset="0"/>
              </a:rPr>
              <a:t>Local</a:t>
            </a:r>
            <a:r>
              <a:rPr lang="hu-HU" sz="2100" b="1">
                <a:solidFill>
                  <a:schemeClr val="tx1"/>
                </a:solidFill>
                <a:cs typeface="Arial" charset="0"/>
              </a:rPr>
              <a:t>  </a:t>
            </a:r>
            <a:r>
              <a:rPr lang="en-GB" sz="2100" b="1">
                <a:solidFill>
                  <a:schemeClr val="tx1"/>
                </a:solidFill>
                <a:cs typeface="Arial" charset="0"/>
              </a:rPr>
              <a:t>Gov</a:t>
            </a:r>
            <a:r>
              <a:rPr lang="hu-HU" sz="2100" b="1">
                <a:solidFill>
                  <a:schemeClr val="tx1"/>
                </a:solidFill>
                <a:cs typeface="Arial" charset="0"/>
              </a:rPr>
              <a:t>.</a:t>
            </a:r>
          </a:p>
          <a:p>
            <a:pPr algn="ctr"/>
            <a:endParaRPr lang="hu-HU" sz="2100">
              <a:solidFill>
                <a:srgbClr val="FFFFFF"/>
              </a:solidFill>
              <a:cs typeface="Arial" charset="0"/>
            </a:endParaRPr>
          </a:p>
          <a:p>
            <a:pPr algn="ctr"/>
            <a:endParaRPr lang="hu-HU" sz="21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4067175" y="3141663"/>
            <a:ext cx="2520950" cy="1655762"/>
          </a:xfrm>
          <a:prstGeom prst="ellipse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300" b="1" dirty="0"/>
              <a:t>ACTION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300" b="1" i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u-HU" sz="2300" dirty="0" err="1">
                <a:solidFill>
                  <a:schemeClr val="bg1"/>
                </a:solidFill>
              </a:rPr>
              <a:t>young</a:t>
            </a:r>
            <a:r>
              <a:rPr lang="hu-HU" sz="2300" dirty="0">
                <a:solidFill>
                  <a:schemeClr val="bg1"/>
                </a:solidFill>
              </a:rPr>
              <a:t> </a:t>
            </a:r>
            <a:r>
              <a:rPr lang="hu-HU" sz="2300" dirty="0" err="1">
                <a:solidFill>
                  <a:schemeClr val="bg1"/>
                </a:solidFill>
              </a:rPr>
              <a:t>volunteers</a:t>
            </a:r>
            <a:r>
              <a:rPr lang="hu-HU" sz="2200" dirty="0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6" name="Ellipszis 5"/>
          <p:cNvSpPr/>
          <p:nvPr/>
        </p:nvSpPr>
        <p:spPr>
          <a:xfrm>
            <a:off x="4500563" y="4797425"/>
            <a:ext cx="3384550" cy="1511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hu-HU" sz="2400" b="1">
                <a:solidFill>
                  <a:srgbClr val="FFFFFF"/>
                </a:solidFill>
                <a:cs typeface="Arial" charset="0"/>
              </a:rPr>
              <a:t>FINANCING</a:t>
            </a:r>
          </a:p>
          <a:p>
            <a:pPr algn="ctr"/>
            <a:r>
              <a:rPr lang="en-GB" sz="2000" b="1">
                <a:solidFill>
                  <a:schemeClr val="tx1"/>
                </a:solidFill>
                <a:cs typeface="Arial" charset="0"/>
              </a:rPr>
              <a:t>Local  Gov.</a:t>
            </a:r>
            <a:endParaRPr lang="en-GB" sz="2000">
              <a:solidFill>
                <a:schemeClr val="tx1"/>
              </a:solidFill>
              <a:cs typeface="Arial" charset="0"/>
            </a:endParaRPr>
          </a:p>
          <a:p>
            <a:pPr algn="ctr"/>
            <a:r>
              <a:rPr lang="en-GB" sz="2000" b="1">
                <a:solidFill>
                  <a:schemeClr val="tx1"/>
                </a:solidFill>
                <a:cs typeface="Arial" charset="0"/>
              </a:rPr>
              <a:t>Market</a:t>
            </a:r>
          </a:p>
          <a:p>
            <a:pPr algn="ctr"/>
            <a:r>
              <a:rPr lang="en-GB" sz="2000" b="1">
                <a:solidFill>
                  <a:schemeClr val="tx1"/>
                </a:solidFill>
                <a:cs typeface="Arial" charset="0"/>
              </a:rPr>
              <a:t>Tender</a:t>
            </a:r>
          </a:p>
        </p:txBody>
      </p:sp>
      <p:sp>
        <p:nvSpPr>
          <p:cNvPr id="8" name="Folyamatábra: Másik feldolgozás 7"/>
          <p:cNvSpPr/>
          <p:nvPr/>
        </p:nvSpPr>
        <p:spPr>
          <a:xfrm>
            <a:off x="539750" y="549275"/>
            <a:ext cx="8064500" cy="503238"/>
          </a:xfrm>
          <a:prstGeom prst="flowChartAlternateProcess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SKYPE CARE MODEL 2</a:t>
            </a:r>
          </a:p>
        </p:txBody>
      </p:sp>
      <p:sp>
        <p:nvSpPr>
          <p:cNvPr id="9" name="Balra nyíl 8"/>
          <p:cNvSpPr/>
          <p:nvPr/>
        </p:nvSpPr>
        <p:spPr>
          <a:xfrm>
            <a:off x="2268538" y="3500438"/>
            <a:ext cx="1798637" cy="936625"/>
          </a:xfrm>
          <a:prstGeom prst="leftArrow">
            <a:avLst>
              <a:gd name="adj1" fmla="val 61611"/>
              <a:gd name="adj2" fmla="val 50000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b="1" dirty="0" err="1"/>
              <a:t>Teaching</a:t>
            </a:r>
            <a:endParaRPr lang="hu-HU" b="1" dirty="0"/>
          </a:p>
        </p:txBody>
      </p:sp>
      <p:sp>
        <p:nvSpPr>
          <p:cNvPr id="12" name="Folyamatábra: Másik feldolgozás 11"/>
          <p:cNvSpPr/>
          <p:nvPr/>
        </p:nvSpPr>
        <p:spPr>
          <a:xfrm>
            <a:off x="6084888" y="3284538"/>
            <a:ext cx="2447925" cy="685800"/>
          </a:xfrm>
          <a:prstGeom prst="flowChartAlternateProcess">
            <a:avLst/>
          </a:prstGeom>
          <a:solidFill>
            <a:srgbClr val="25FB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chemeClr val="tx1"/>
                </a:solidFill>
              </a:rPr>
              <a:t>Secondary education</a:t>
            </a:r>
          </a:p>
        </p:txBody>
      </p:sp>
      <p:sp>
        <p:nvSpPr>
          <p:cNvPr id="10" name="Lekerekített téglalap 9"/>
          <p:cNvSpPr/>
          <p:nvPr/>
        </p:nvSpPr>
        <p:spPr>
          <a:xfrm>
            <a:off x="6156325" y="4005263"/>
            <a:ext cx="2376488" cy="647700"/>
          </a:xfrm>
          <a:prstGeom prst="roundRect">
            <a:avLst/>
          </a:prstGeom>
          <a:solidFill>
            <a:srgbClr val="AFFF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1900" b="1">
                <a:solidFill>
                  <a:schemeClr val="tx1"/>
                </a:solidFill>
                <a:cs typeface="Arial" charset="0"/>
              </a:rPr>
              <a:t>Tertiary education</a:t>
            </a:r>
          </a:p>
        </p:txBody>
      </p:sp>
      <p:sp>
        <p:nvSpPr>
          <p:cNvPr id="13" name="Ellipszis 12"/>
          <p:cNvSpPr/>
          <p:nvPr/>
        </p:nvSpPr>
        <p:spPr>
          <a:xfrm>
            <a:off x="323850" y="1628775"/>
            <a:ext cx="2592388" cy="1655763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b="1" dirty="0">
                <a:solidFill>
                  <a:srgbClr val="002060"/>
                </a:solidFill>
              </a:rPr>
              <a:t>HOME CARERS</a:t>
            </a:r>
          </a:p>
        </p:txBody>
      </p:sp>
      <p:sp>
        <p:nvSpPr>
          <p:cNvPr id="16" name="Balra nyíl 15"/>
          <p:cNvSpPr/>
          <p:nvPr/>
        </p:nvSpPr>
        <p:spPr>
          <a:xfrm>
            <a:off x="2771775" y="1989138"/>
            <a:ext cx="1800225" cy="1008062"/>
          </a:xfrm>
          <a:prstGeom prst="leftArrow">
            <a:avLst>
              <a:gd name="adj1" fmla="val 44195"/>
              <a:gd name="adj2" fmla="val 50000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b="1" dirty="0" err="1">
                <a:solidFill>
                  <a:schemeClr val="bg1"/>
                </a:solidFill>
              </a:rPr>
              <a:t>Training</a:t>
            </a:r>
            <a:endParaRPr lang="hu-H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oggia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319</Words>
  <Application>Microsoft Office PowerPoint</Application>
  <PresentationFormat>Bildschirmpräsentation (4:3)</PresentationFormat>
  <Paragraphs>146</Paragraphs>
  <Slides>12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Loggia</vt:lpstr>
      <vt:lpstr>Challenges and Possible Answers of Home Care in Hungary </vt:lpstr>
      <vt:lpstr>Demographic changes in Hungary</vt:lpstr>
      <vt:lpstr>Development of Long-term care</vt:lpstr>
      <vt:lpstr>Withdrawing state</vt:lpstr>
      <vt:lpstr>CONSEQENCE</vt:lpstr>
      <vt:lpstr>Trend of social innovation in LTC, models and programs</vt:lpstr>
      <vt:lpstr>LATEST TRENDS - 3 MODELS</vt:lpstr>
      <vt:lpstr>PowerPoint-Präsentation</vt:lpstr>
      <vt:lpstr>PowerPoint-Präsentation</vt:lpstr>
      <vt:lpstr>comprehensive home care*</vt:lpstr>
      <vt:lpstr>PowerPoint-Präsentation</vt:lpstr>
      <vt:lpstr>What is characteristic for the recent hungarian innovation trend?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and Possible Answers of Home Care in Hungary</dc:title>
  <dc:creator>User</dc:creator>
  <cp:lastModifiedBy>raffelsederj</cp:lastModifiedBy>
  <cp:revision>93</cp:revision>
  <dcterms:created xsi:type="dcterms:W3CDTF">2015-02-27T08:22:52Z</dcterms:created>
  <dcterms:modified xsi:type="dcterms:W3CDTF">2015-04-07T09:23:04Z</dcterms:modified>
</cp:coreProperties>
</file>