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609" r:id="rId2"/>
    <p:sldId id="658" r:id="rId3"/>
    <p:sldId id="693" r:id="rId4"/>
    <p:sldId id="695" r:id="rId5"/>
    <p:sldId id="696" r:id="rId6"/>
    <p:sldId id="697" r:id="rId7"/>
    <p:sldId id="724" r:id="rId8"/>
    <p:sldId id="717" r:id="rId9"/>
    <p:sldId id="726" r:id="rId10"/>
    <p:sldId id="659" r:id="rId11"/>
    <p:sldId id="711" r:id="rId12"/>
    <p:sldId id="712" r:id="rId13"/>
    <p:sldId id="713" r:id="rId14"/>
    <p:sldId id="714" r:id="rId15"/>
    <p:sldId id="715" r:id="rId16"/>
    <p:sldId id="722" r:id="rId17"/>
    <p:sldId id="716" r:id="rId18"/>
    <p:sldId id="718" r:id="rId19"/>
    <p:sldId id="709" r:id="rId20"/>
    <p:sldId id="727" r:id="rId21"/>
    <p:sldId id="728" r:id="rId22"/>
    <p:sldId id="729" r:id="rId23"/>
    <p:sldId id="698" r:id="rId24"/>
    <p:sldId id="701" r:id="rId25"/>
    <p:sldId id="702" r:id="rId26"/>
    <p:sldId id="704" r:id="rId27"/>
    <p:sldId id="699" r:id="rId28"/>
    <p:sldId id="703" r:id="rId29"/>
    <p:sldId id="700" r:id="rId30"/>
    <p:sldId id="707" r:id="rId31"/>
    <p:sldId id="708" r:id="rId32"/>
    <p:sldId id="730" r:id="rId33"/>
    <p:sldId id="731" r:id="rId34"/>
    <p:sldId id="660" r:id="rId35"/>
    <p:sldId id="691" r:id="rId36"/>
    <p:sldId id="686" r:id="rId37"/>
    <p:sldId id="687" r:id="rId38"/>
    <p:sldId id="684" r:id="rId39"/>
    <p:sldId id="723" r:id="rId40"/>
    <p:sldId id="673" r:id="rId41"/>
    <p:sldId id="663" r:id="rId42"/>
    <p:sldId id="719" r:id="rId43"/>
    <p:sldId id="644" r:id="rId44"/>
  </p:sldIdLst>
  <p:sldSz cx="9144000" cy="6858000" type="screen4x3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C8D6FE"/>
    <a:srgbClr val="3399FF"/>
    <a:srgbClr val="9999FF"/>
    <a:srgbClr val="0000CC"/>
    <a:srgbClr val="FFFF00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407" autoAdjust="0"/>
  </p:normalViewPr>
  <p:slideViewPr>
    <p:cSldViewPr>
      <p:cViewPr>
        <p:scale>
          <a:sx n="75" d="100"/>
          <a:sy n="75" d="100"/>
        </p:scale>
        <p:origin x="-105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238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988" y="0"/>
            <a:ext cx="4304237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algn="r"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845"/>
            <a:ext cx="4304238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988" y="6457845"/>
            <a:ext cx="4304237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algn="r"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FCFE20-E5B3-4498-B8BF-C4398ABEFB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36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8E541-0994-452A-87F0-2F90490B53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5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EF6E-83D6-4081-9940-5810DD2777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8716-5463-47C0-8EED-A931677503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EF8A-4CAA-4237-8CA0-38F185527A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9DB2-7AEA-4002-B829-A986D7EB61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3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A0135-4493-487D-B81D-46CCF27F6F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0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81B1-E2A4-4F4C-8B60-E8B52D11D5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1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698B-3D18-4E3D-852D-A22C8BF770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D949-44B5-481B-9572-68BE60EB80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9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F87C-4A0A-44C5-8B4F-BA8209C7D13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7A09-E37B-4BFA-B560-773B4C6B9E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8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3F2AC0C-7AAA-4018-AA6E-45BBBCE5B6A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Demographic change in Central and Eastern Europe – European trends and national diversity</a:t>
            </a:r>
            <a:endParaRPr lang="en-GB" altLang="en-US" sz="3600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solidFill>
                  <a:srgbClr val="000066"/>
                </a:solidFill>
                <a:latin typeface="Arial" charset="0"/>
              </a:rPr>
              <a:t>Conference “Demographic Change in Central and Eastern Europe”, </a:t>
            </a:r>
            <a:r>
              <a:rPr lang="en-US" altLang="en-US" sz="2200" i="1" dirty="0" smtClean="0">
                <a:solidFill>
                  <a:srgbClr val="000066"/>
                </a:solidFill>
                <a:latin typeface="Arial" charset="0"/>
              </a:rPr>
              <a:t>JPI More Years, Better Lives</a:t>
            </a:r>
            <a:r>
              <a:rPr lang="en-US" altLang="en-US" sz="2200" dirty="0" smtClean="0">
                <a:solidFill>
                  <a:srgbClr val="000066"/>
                </a:solidFill>
                <a:latin typeface="Arial" charset="0"/>
              </a:rPr>
              <a:t>, Vienna 24 March 2015</a:t>
            </a:r>
          </a:p>
          <a:p>
            <a:pPr eaLnBrk="1" hangingPunct="1"/>
            <a:endParaRPr lang="en-GB" altLang="en-US" sz="26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3400" y="2478087"/>
            <a:ext cx="807720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"/>
              </a:spcBef>
            </a:pPr>
            <a:r>
              <a:rPr lang="en-GB" altLang="en-US" sz="2800" dirty="0" err="1"/>
              <a:t>Tom</a:t>
            </a:r>
            <a:r>
              <a:rPr lang="en-GB" altLang="en-US" sz="2800" dirty="0" err="1">
                <a:cs typeface="Times New Roman" pitchFamily="18" charset="0"/>
              </a:rPr>
              <a:t>áš</a:t>
            </a:r>
            <a:r>
              <a:rPr lang="en-US" altLang="en-US" sz="2800" dirty="0"/>
              <a:t>  Sobotka</a:t>
            </a:r>
          </a:p>
          <a:p>
            <a:pPr algn="ctr" eaLnBrk="1" hangingPunct="1">
              <a:lnSpc>
                <a:spcPct val="110000"/>
              </a:lnSpc>
              <a:spcBef>
                <a:spcPct val="5000"/>
              </a:spcBef>
            </a:pPr>
            <a:r>
              <a:rPr lang="en-US" altLang="en-US" sz="1800" dirty="0">
                <a:cs typeface="Arial" charset="0"/>
              </a:rPr>
              <a:t>Vienna Institute of Demography (Austrian Academy of Sciences), Wittgenstein Centre for Demography and Global Human Capital</a:t>
            </a:r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4" name="Picture 8" descr="Logo_OeAW_4c-Sk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791200"/>
            <a:ext cx="836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Logo_VID_4c-Sk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78432"/>
            <a:ext cx="1981200" cy="7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5791200"/>
            <a:ext cx="299570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 descr="D:\WICVID D\administratif\EURREP\project\loga-EURRE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4859629"/>
            <a:ext cx="2651124" cy="7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 descr="D:\WICVID D\administratif\EURREP\project\loga-ERC-hea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4859628"/>
            <a:ext cx="811636" cy="77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smtClean="0">
                <a:solidFill>
                  <a:srgbClr val="000099"/>
                </a:solidFill>
                <a:latin typeface="Arial" charset="0"/>
              </a:rPr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dirty="0">
                <a:latin typeface="Arial" charset="0"/>
              </a:rPr>
              <a:t>The </a:t>
            </a:r>
            <a:r>
              <a:rPr lang="en-US" altLang="en-US" sz="2000" i="1" dirty="0" smtClean="0">
                <a:latin typeface="Arial" charset="0"/>
              </a:rPr>
              <a:t>Big Bang</a:t>
            </a:r>
            <a:r>
              <a:rPr lang="en-US" altLang="en-US" sz="2000" dirty="0">
                <a:latin typeface="Arial" charset="0"/>
              </a:rPr>
              <a:t>: reproduction transformed after 1989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charset="0"/>
              </a:rPr>
              <a:t>Migration </a:t>
            </a:r>
            <a:r>
              <a:rPr lang="en-GB" altLang="en-US" sz="2000" dirty="0">
                <a:latin typeface="Arial" charset="0"/>
              </a:rPr>
              <a:t>and population decline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dirty="0">
                <a:latin typeface="Arial" charset="0"/>
              </a:rPr>
              <a:t>Mortality and </a:t>
            </a:r>
            <a:r>
              <a:rPr lang="en-US" altLang="en-US" sz="2000" dirty="0" smtClean="0">
                <a:latin typeface="Arial" charset="0"/>
              </a:rPr>
              <a:t>health</a:t>
            </a:r>
            <a:r>
              <a:rPr lang="en-US" altLang="en-US" sz="2000" dirty="0">
                <a:latin typeface="Arial" charset="0"/>
              </a:rPr>
              <a:t>: diverging trends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dirty="0">
                <a:latin typeface="Arial" charset="0"/>
              </a:rPr>
              <a:t>Population ageing: fastest in Europe?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dirty="0" smtClean="0">
                <a:latin typeface="Arial" charset="0"/>
              </a:rPr>
              <a:t>“</a:t>
            </a:r>
            <a:r>
              <a:rPr lang="en-US" altLang="en-US" sz="2000" i="1" dirty="0">
                <a:latin typeface="Arial" charset="0"/>
              </a:rPr>
              <a:t>Our nation is dying</a:t>
            </a:r>
            <a:r>
              <a:rPr lang="en-US" altLang="en-US" sz="2000" dirty="0">
                <a:latin typeface="Arial" charset="0"/>
              </a:rPr>
              <a:t>”: The policy debates and </a:t>
            </a:r>
            <a:r>
              <a:rPr lang="en-US" altLang="en-US" sz="2000" dirty="0" smtClean="0">
                <a:latin typeface="Arial" charset="0"/>
              </a:rPr>
              <a:t>responses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 dirty="0" smtClean="0">
                <a:latin typeface="Arial" charset="0"/>
              </a:rPr>
              <a:t>Discussion: The </a:t>
            </a:r>
            <a:r>
              <a:rPr lang="en-US" altLang="en-US" sz="2000" dirty="0">
                <a:latin typeface="Arial" charset="0"/>
              </a:rPr>
              <a:t>new CEE diversity?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20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dirty="0" smtClean="0">
                <a:solidFill>
                  <a:srgbClr val="000099"/>
                </a:solidFill>
                <a:latin typeface="Arial" charset="0"/>
              </a:rPr>
              <a:t>The </a:t>
            </a:r>
            <a:r>
              <a:rPr lang="en-GB" altLang="en-US" sz="3600" i="1" dirty="0" smtClean="0">
                <a:solidFill>
                  <a:srgbClr val="000099"/>
                </a:solidFill>
                <a:latin typeface="Arial" charset="0"/>
              </a:rPr>
              <a:t>big bang: </a:t>
            </a:r>
            <a:r>
              <a:rPr lang="en-GB" altLang="en-US" sz="3600" dirty="0" smtClean="0">
                <a:solidFill>
                  <a:srgbClr val="000099"/>
                </a:solidFill>
                <a:latin typeface="Arial" charset="0"/>
              </a:rPr>
              <a:t>reproduction transformed after 1989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743200" y="6400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economistmom.com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4" b="14041"/>
          <a:stretch/>
        </p:blipFill>
        <p:spPr bwMode="auto">
          <a:xfrm>
            <a:off x="2856014" y="3657600"/>
            <a:ext cx="339238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The „fertility collapse“ and its slow recovery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35814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Period Total Fertility Rates, selected CEE countries, 1985-2010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000" dirty="0" smtClean="0">
                <a:latin typeface="Arial" charset="0"/>
              </a:rPr>
              <a:t>1990s: seemingly uniform sharp fertility declines across CEE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000" dirty="0" smtClean="0">
                <a:latin typeface="Arial" charset="0"/>
              </a:rPr>
              <a:t>2000s: partial fertility “recovery”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000" dirty="0" smtClean="0">
                <a:latin typeface="Arial" charset="0"/>
              </a:rPr>
              <a:t>2008-12: differentiated reactions to the economic recession</a:t>
            </a:r>
          </a:p>
          <a:p>
            <a:pPr marL="457200" lvl="1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1600" dirty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1600" dirty="0" smtClean="0">
              <a:latin typeface="Arial" charset="0"/>
            </a:endParaRPr>
          </a:p>
          <a:p>
            <a:pPr marL="457200" lvl="1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1600" dirty="0" smtClean="0">
                <a:latin typeface="Arial" charset="0"/>
              </a:rPr>
              <a:t> 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08683"/>
            <a:ext cx="4243007" cy="5115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57200" y="6486526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smtClean="0"/>
              <a:t>Sources: </a:t>
            </a:r>
            <a:r>
              <a:rPr lang="en-US" altLang="en-US" sz="1600" dirty="0"/>
              <a:t>Human Fertility Database, National statistical offices, Sobotka 2011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7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Period Total Fertility in broad European regions: </a:t>
            </a:r>
            <a:b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</a:b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North &amp; West vs. South &amp; Centre &amp; East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5" y="1281113"/>
            <a:ext cx="793186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211669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Source: </a:t>
            </a:r>
            <a:r>
              <a:rPr lang="en-GB" sz="1800" i="1" dirty="0" smtClean="0"/>
              <a:t>European Demographic Data Sheet </a:t>
            </a:r>
            <a:r>
              <a:rPr lang="en-GB" sz="1800" dirty="0" smtClean="0"/>
              <a:t>2014 (VID/WIC 2014)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141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486400"/>
          </a:xfrm>
        </p:spPr>
        <p:txBody>
          <a:bodyPr/>
          <a:lstStyle/>
          <a:p>
            <a:pPr marL="609600" indent="-60960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800" smtClean="0"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smtClean="0">
              <a:solidFill>
                <a:srgbClr val="000066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smtClean="0">
              <a:solidFill>
                <a:srgbClr val="000066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smtClean="0">
              <a:latin typeface="Arial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0099"/>
                </a:solidFill>
                <a:latin typeface="Arial" charset="0"/>
              </a:rPr>
              <a:t>Mean age of mother at first birth, 1950-2011 (the Netherlands compared with five CEE countries)</a:t>
            </a:r>
          </a:p>
        </p:txBody>
      </p:sp>
      <p:pic>
        <p:nvPicPr>
          <p:cNvPr id="440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001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Textfeld 5"/>
          <p:cNvSpPr txBox="1">
            <a:spLocks noChangeArrowheads="1"/>
          </p:cNvSpPr>
          <p:nvPr/>
        </p:nvSpPr>
        <p:spPr bwMode="auto">
          <a:xfrm>
            <a:off x="1676400" y="65198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Source: Human Fertility Database, National statistical offices, Sobotka 2011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831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smtClean="0">
                <a:solidFill>
                  <a:srgbClr val="000099"/>
                </a:solidFill>
                <a:latin typeface="Arial" charset="0"/>
              </a:rPr>
              <a:t>Cohort fertility trends and variation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0066"/>
                </a:solidFill>
              </a:rPr>
              <a:t>Observed and projected completed cohort fertility in selected regions in Europe, East Asia and in the United States, 1970-2012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250"/>
            <a:ext cx="74580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7200" y="5561013"/>
            <a:ext cx="8001000" cy="9159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/>
              <a:t>Myrskylä, M., J. Goldstein, and Y. Alice Cheng. 2012. “New Cohort Fertility Forecasts for the Developed World: Rises, Falls, and Reversals.” </a:t>
            </a:r>
            <a:r>
              <a:rPr lang="en-GB" altLang="en-US" sz="1800" i="1"/>
              <a:t>Popul. Dev. Rev. </a:t>
            </a:r>
            <a:r>
              <a:rPr lang="en-GB" altLang="en-US" sz="1800"/>
              <a:t>39 (1): 31–56</a:t>
            </a:r>
            <a:r>
              <a:rPr lang="en-US" altLang="en-US" sz="1800"/>
              <a:t>.</a:t>
            </a:r>
            <a:endParaRPr lang="cs-CZ" altLang="en-US" sz="1800"/>
          </a:p>
        </p:txBody>
      </p:sp>
      <p:sp>
        <p:nvSpPr>
          <p:cNvPr id="2" name="Oval 1"/>
          <p:cNvSpPr/>
          <p:nvPr/>
        </p:nvSpPr>
        <p:spPr>
          <a:xfrm>
            <a:off x="2514600" y="2133600"/>
            <a:ext cx="914400" cy="342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 rapid increase in one-child families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7200" y="5561013"/>
            <a:ext cx="8001000" cy="64633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dirty="0" smtClean="0"/>
              <a:t>S. Basten, T. Frejka et al. 2015. “</a:t>
            </a:r>
            <a:r>
              <a:rPr lang="en-US" altLang="en-US" sz="1800" dirty="0"/>
              <a:t>Fertility and Family Policies in Central and Eastern Europe</a:t>
            </a:r>
            <a:r>
              <a:rPr lang="en-GB" altLang="en-US" sz="1800" dirty="0" smtClean="0"/>
              <a:t>.” </a:t>
            </a:r>
            <a:r>
              <a:rPr lang="en-GB" altLang="en-US" sz="1800" i="1" dirty="0" smtClean="0"/>
              <a:t>Barnett Papers in Social Research 15-01</a:t>
            </a:r>
            <a:r>
              <a:rPr lang="en-US" altLang="en-US" sz="1800" dirty="0" smtClean="0"/>
              <a:t>; Table 5.</a:t>
            </a:r>
            <a:endParaRPr lang="cs-CZ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6324600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1066800"/>
            <a:ext cx="8877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0066"/>
                </a:solidFill>
              </a:rPr>
              <a:t>Share of women with a small family size (0 or 1), cohorts 1960 and 1970 (%)</a:t>
            </a:r>
            <a:endParaRPr lang="en-GB" alt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839200" cy="5867400"/>
          </a:xfrm>
        </p:spPr>
        <p:txBody>
          <a:bodyPr/>
          <a:lstStyle/>
          <a:p>
            <a:pPr marL="990600" lvl="1" indent="-533400" eaLnBrk="1" hangingPunct="1">
              <a:buFontTx/>
              <a:buNone/>
            </a:pPr>
            <a:endParaRPr lang="en-GB" altLang="en-US" sz="2600" smtClean="0"/>
          </a:p>
          <a:p>
            <a:pPr marL="1371600" lvl="2" indent="-457200" eaLnBrk="1" hangingPunct="1"/>
            <a:endParaRPr lang="en-GB" altLang="en-US" sz="2800" smtClean="0">
              <a:solidFill>
                <a:schemeClr val="accent2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4800" y="0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600">
                <a:solidFill>
                  <a:srgbClr val="000099"/>
                </a:solidFill>
                <a:latin typeface="Arial" charset="0"/>
              </a:rPr>
              <a:t>The explosion of non-marital childbearing (%) </a:t>
            </a:r>
            <a:endParaRPr lang="en-GB" altLang="en-US" sz="26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en-US" sz="2400"/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"/>
          <a:stretch>
            <a:fillRect/>
          </a:stretch>
        </p:blipFill>
        <p:spPr bwMode="auto">
          <a:xfrm>
            <a:off x="454131" y="1647560"/>
            <a:ext cx="8156469" cy="4219840"/>
          </a:xfrm>
          <a:prstGeom prst="rect">
            <a:avLst/>
          </a:prstGeom>
          <a:noFill/>
          <a:ln w="444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feld 6"/>
          <p:cNvSpPr txBox="1">
            <a:spLocks noChangeArrowheads="1"/>
          </p:cNvSpPr>
          <p:nvPr/>
        </p:nvSpPr>
        <p:spPr bwMode="auto">
          <a:xfrm>
            <a:off x="1905000" y="63246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Source: </a:t>
            </a:r>
            <a:r>
              <a:rPr lang="en-US" altLang="en-US" sz="1800" dirty="0" smtClean="0"/>
              <a:t>Eurostat, </a:t>
            </a:r>
            <a:r>
              <a:rPr lang="en-US" altLang="en-US" sz="1800" dirty="0"/>
              <a:t>National statistical offices, Sobotka 2011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659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839200" cy="5867400"/>
          </a:xfrm>
        </p:spPr>
        <p:txBody>
          <a:bodyPr/>
          <a:lstStyle/>
          <a:p>
            <a:pPr marL="990600" lvl="1" indent="-533400" eaLnBrk="1" hangingPunct="1">
              <a:buFontTx/>
              <a:buNone/>
            </a:pPr>
            <a:endParaRPr lang="en-GB" altLang="en-US" sz="2600" dirty="0" smtClean="0"/>
          </a:p>
          <a:p>
            <a:pPr marL="1371600" lvl="2" indent="-457200" eaLnBrk="1" hangingPunct="1"/>
            <a:endParaRPr lang="en-GB" alt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4800" y="0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600" dirty="0" smtClean="0">
                <a:solidFill>
                  <a:srgbClr val="000099"/>
                </a:solidFill>
                <a:latin typeface="Arial" charset="0"/>
              </a:rPr>
              <a:t>Marriage postponed or foregone? </a:t>
            </a:r>
            <a:endParaRPr lang="en-GB" altLang="en-US" sz="2600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1" name="Textfeld 6"/>
          <p:cNvSpPr txBox="1">
            <a:spLocks noChangeArrowheads="1"/>
          </p:cNvSpPr>
          <p:nvPr/>
        </p:nvSpPr>
        <p:spPr bwMode="auto">
          <a:xfrm>
            <a:off x="457200" y="6412468"/>
            <a:ext cx="85344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Source: </a:t>
            </a:r>
            <a:r>
              <a:rPr lang="en-US" altLang="en-US" sz="1800" dirty="0" smtClean="0"/>
              <a:t>Computed by Caroline </a:t>
            </a:r>
            <a:r>
              <a:rPr lang="en-US" altLang="en-US" sz="1800" dirty="0" err="1" smtClean="0"/>
              <a:t>Berghammer</a:t>
            </a:r>
            <a:r>
              <a:rPr lang="en-US" altLang="en-US" sz="1800" dirty="0" smtClean="0"/>
              <a:t>, based on Eurostat (2015) database</a:t>
            </a:r>
            <a:endParaRPr lang="en-GB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1430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</a:rPr>
              <a:t>First marriage intensity among women in 5 CEE countries, France and Netherlands, 1990-2012 (indicators based on first marriage table)</a:t>
            </a:r>
            <a:endParaRPr lang="en-GB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503"/>
          <a:stretch/>
        </p:blipFill>
        <p:spPr bwMode="auto">
          <a:xfrm>
            <a:off x="463800" y="1905000"/>
            <a:ext cx="7765800" cy="40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986413"/>
            <a:ext cx="80010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900" dirty="0" smtClean="0">
                <a:solidFill>
                  <a:schemeClr val="accent2">
                    <a:lumMod val="50000"/>
                  </a:schemeClr>
                </a:solidFill>
              </a:rPr>
              <a:t>Total first mar. intensity (per woman)   Probability of marrying &lt; age 25</a:t>
            </a: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5438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Mortality and Health: diverging trends</a:t>
            </a:r>
          </a:p>
          <a:p>
            <a:endParaRPr lang="de-DE" altLang="en-US" dirty="0" smtClean="0">
              <a:solidFill>
                <a:srgbClr val="0000CC"/>
              </a:solidFill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724400" cy="31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3505200"/>
            <a:ext cx="34671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Kremikovtzi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steel mill area, suburbs of Sofia </a:t>
            </a:r>
          </a:p>
          <a:p>
            <a:endParaRPr lang="en-US" sz="2000" dirty="0" smtClean="0"/>
          </a:p>
          <a:p>
            <a:r>
              <a:rPr lang="en-US" sz="2000" dirty="0" smtClean="0"/>
              <a:t>Source:</a:t>
            </a:r>
            <a:endParaRPr lang="en-GB" sz="2000" dirty="0" smtClean="0"/>
          </a:p>
          <a:p>
            <a:r>
              <a:rPr lang="en-GB" sz="2000" dirty="0" smtClean="0"/>
              <a:t>http</a:t>
            </a:r>
            <a:r>
              <a:rPr lang="en-GB" sz="2000" dirty="0"/>
              <a:t>://phys.org/news/2014-02-bulgaria-air-pollution-fuelled-poverty.html</a:t>
            </a:r>
          </a:p>
        </p:txBody>
      </p:sp>
    </p:spTree>
    <p:extLst>
      <p:ext uri="{BB962C8B-B14F-4D97-AF65-F5344CB8AC3E}">
        <p14:creationId xmlns:p14="http://schemas.microsoft.com/office/powerpoint/2010/main" val="10476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The „Big Bang“ in 1989-91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The collapse of state-socialism in 1989-91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The system has become sclerotic, obsolete, unable to reform itself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Europe’s post-war political and economic order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Complete economic &amp; social transformation, deeply affected the lives of all the people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New political and economic freedoms (including freedom to travel), new opportunities, market orientation and restructuring, economic uncertainty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Less paternalism, more inequality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200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 err="1" smtClean="0">
                <a:solidFill>
                  <a:srgbClr val="000066"/>
                </a:solidFill>
                <a:latin typeface="Arial" charset="0"/>
              </a:rPr>
              <a:t>Zygmund</a:t>
            </a: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 Bauman (1990: 187)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“What [Communism] </a:t>
            </a:r>
            <a:r>
              <a:rPr lang="en-GB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could not do 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did </a:t>
            </a:r>
            <a:r>
              <a:rPr lang="en-GB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not brace itself to do was to match the performance of the 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capitalist market-centred </a:t>
            </a:r>
            <a:r>
              <a:rPr lang="en-GB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society once that society abandoned its steel mills and 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coal mines </a:t>
            </a:r>
            <a:r>
              <a:rPr lang="en-GB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and moved into the postmodern age 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…Soviet </a:t>
            </a:r>
            <a:r>
              <a:rPr lang="en-GB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communism, as if to cast out devils, spent 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its energy </a:t>
            </a:r>
            <a:r>
              <a:rPr lang="en-GB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on fighting wide trousers, long hair, rock 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music…”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East-West and East-East contrasts in life expectancy at birth, males, 1960-2012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6350169"/>
            <a:ext cx="87820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solidFill>
                  <a:schemeClr val="accent2">
                    <a:lumMod val="50000"/>
                  </a:schemeClr>
                </a:solidFill>
              </a:rPr>
              <a:t>Data source: </a:t>
            </a:r>
            <a:r>
              <a:rPr lang="en-GB" sz="1900" dirty="0" smtClean="0"/>
              <a:t>Eurostat 2015, Council of Europe 2006, Vishnevsky 2013, Tab. 8.2</a:t>
            </a:r>
            <a:endParaRPr lang="en-GB" sz="19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584"/>
            <a:ext cx="8077200" cy="48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Life expectancy at birth: Female mortality advantage (years)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6350169"/>
            <a:ext cx="87058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solidFill>
                  <a:schemeClr val="accent2">
                    <a:lumMod val="50000"/>
                  </a:schemeClr>
                </a:solidFill>
              </a:rPr>
              <a:t>Data source: </a:t>
            </a:r>
            <a:r>
              <a:rPr lang="en-GB" sz="1900" dirty="0" smtClean="0"/>
              <a:t>Eurostat 2015, Council of Europe 2006, Vishnevsky 2013, T8.2</a:t>
            </a:r>
            <a:endParaRPr lang="en-GB" sz="1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1093"/>
            <a:ext cx="7867650" cy="475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Why some countries having so negative trend in mortality in the 1990s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135469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Data source: </a:t>
            </a:r>
            <a:r>
              <a:rPr lang="en-GB" sz="1800" dirty="0" smtClean="0"/>
              <a:t>WHO and EC Report 2002; http</a:t>
            </a:r>
            <a:r>
              <a:rPr lang="en-GB" sz="1800" dirty="0"/>
              <a:t>://ec.europa.eu/health/ph_projects/1999/monitoring/health_status_overview_en.pdf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3505200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 combination of lifestyle factors + economic factors; also a collapse or a deterioration of the healthcare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 spike in cardiovascular diseases, ischemic hearth diseases, external causes (incl. suicide), cancer (esp. Hungary) </a:t>
            </a:r>
            <a:endParaRPr lang="en-GB" sz="2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085849"/>
            <a:ext cx="5334000" cy="468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9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5438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Migration and population decline</a:t>
            </a:r>
          </a:p>
          <a:p>
            <a:endParaRPr lang="de-DE" altLang="en-US" dirty="0" smtClean="0">
              <a:solidFill>
                <a:srgbClr val="0000CC"/>
              </a:solidFill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69" y="3505200"/>
            <a:ext cx="3430631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5067" y="5791200"/>
            <a:ext cx="344333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Source: European Parliament, </a:t>
            </a:r>
            <a:endParaRPr lang="en-GB" sz="1600" dirty="0" smtClean="0"/>
          </a:p>
          <a:p>
            <a:r>
              <a:rPr lang="en-GB" sz="1600" dirty="0"/>
              <a:t>http://</a:t>
            </a:r>
            <a:r>
              <a:rPr lang="en-GB" sz="1600" dirty="0" smtClean="0"/>
              <a:t>www.europarl.europa.eu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157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The incredible shrinking region?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r>
              <a:rPr lang="en-US" altLang="en-US" sz="2000" kern="0" dirty="0" smtClean="0">
                <a:solidFill>
                  <a:srgbClr val="000099"/>
                </a:solidFill>
                <a:latin typeface="Arial" charset="0"/>
              </a:rPr>
              <a:t>Population change since the 1990s: </a:t>
            </a:r>
            <a:r>
              <a:rPr lang="en-US" altLang="en-US" sz="2000" kern="0" dirty="0" smtClean="0">
                <a:latin typeface="Arial" charset="0"/>
              </a:rPr>
              <a:t>The triple forces of falling or low fertility, negative migration balance, and in some regions high mortality, esp. of men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Huge differences in migration &amp; mortality trends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Cumulative pop. Decline 1989-2012/13: ca 23 million out of 360 million</a:t>
            </a:r>
          </a:p>
          <a:p>
            <a:pPr>
              <a:lnSpc>
                <a:spcPct val="115000"/>
              </a:lnSpc>
              <a:buFontTx/>
              <a:buNone/>
            </a:pPr>
            <a:endParaRPr lang="en-US" altLang="en-US" sz="1000" kern="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000" kern="0" dirty="0">
                <a:solidFill>
                  <a:srgbClr val="000099"/>
                </a:solidFill>
                <a:latin typeface="Arial" charset="0"/>
              </a:rPr>
              <a:t>E</a:t>
            </a:r>
            <a:r>
              <a:rPr lang="en-US" altLang="en-US" sz="2000" kern="0" dirty="0" smtClean="0">
                <a:solidFill>
                  <a:srgbClr val="000099"/>
                </a:solidFill>
                <a:latin typeface="Arial" charset="0"/>
              </a:rPr>
              <a:t>migration </a:t>
            </a:r>
            <a:r>
              <a:rPr lang="en-US" altLang="en-US" sz="2000" kern="0" dirty="0" smtClean="0">
                <a:latin typeface="Arial" charset="0"/>
              </a:rPr>
              <a:t>driven by the economic slump, uncertainties &amp; low living standards combined with the lifting of the travel restrictions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EU members: access to </a:t>
            </a:r>
            <a:r>
              <a:rPr lang="en-US" altLang="en-US" sz="2000" kern="0" dirty="0" err="1" smtClean="0">
                <a:latin typeface="Arial" charset="0"/>
              </a:rPr>
              <a:t>labour</a:t>
            </a:r>
            <a:r>
              <a:rPr lang="en-US" altLang="en-US" sz="2000" kern="0" dirty="0" smtClean="0">
                <a:latin typeface="Arial" charset="0"/>
              </a:rPr>
              <a:t> market &amp; social protection in other countries (with a delay) fuelled increased migration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Also the effects of the recession, 2008-12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Unreliable data, frequent undercounts, adjustments at the Census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Rough estimate of net migration loss, without Russia: 8-10 million in 1989-2013 out of pop. 212 mill (including eastern Germany); 6-8 million ex. Eastern Germany; Russia: </a:t>
            </a:r>
            <a:r>
              <a:rPr lang="en-US" altLang="en-US" sz="2000" kern="0" dirty="0" err="1" smtClean="0">
                <a:latin typeface="Arial" charset="0"/>
              </a:rPr>
              <a:t>migr</a:t>
            </a:r>
            <a:r>
              <a:rPr lang="en-US" altLang="en-US" sz="2000" kern="0" dirty="0" smtClean="0">
                <a:latin typeface="Arial" charset="0"/>
              </a:rPr>
              <a:t>. gain of 8.3 mill in 1989-2012</a:t>
            </a:r>
          </a:p>
          <a:p>
            <a:pPr>
              <a:lnSpc>
                <a:spcPct val="115000"/>
              </a:lnSpc>
            </a:pPr>
            <a:endParaRPr lang="en-US" altLang="en-US" sz="2000" kern="0" dirty="0" smtClean="0">
              <a:latin typeface="Arial" charset="0"/>
            </a:endParaRPr>
          </a:p>
          <a:p>
            <a:pPr>
              <a:lnSpc>
                <a:spcPct val="115000"/>
              </a:lnSpc>
            </a:pPr>
            <a:endParaRPr lang="en-US" altLang="en-US" sz="2000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East-West division in relative population change, 1989-2013, in %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219200"/>
            <a:ext cx="8820150" cy="52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6150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Map </a:t>
            </a:r>
            <a:r>
              <a:rPr lang="en-GB" sz="2000" dirty="0" smtClean="0"/>
              <a:t> creator: </a:t>
            </a:r>
            <a:r>
              <a:rPr lang="en-GB" sz="2000" dirty="0"/>
              <a:t>http://edit.freemap.jp/en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" y="5664368"/>
            <a:ext cx="226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Data source:</a:t>
            </a:r>
          </a:p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Own elaboration of Eurostat 2015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38800" y="2209800"/>
            <a:ext cx="1905000" cy="120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3800" y="198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Decline 15-25%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7051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Decline 10-14%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324600" y="3059043"/>
            <a:ext cx="1219200" cy="806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241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Increase 20+ %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7908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Increase 10-19 %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62200" y="3990945"/>
            <a:ext cx="1143000" cy="8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4441855"/>
            <a:ext cx="1219200" cy="815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Relative population change, 1989-2012 or 2013: Net migration vs. Natural pop. increase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635016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Data source: </a:t>
            </a:r>
            <a:r>
              <a:rPr lang="en-GB" sz="2000" dirty="0" smtClean="0"/>
              <a:t>Eurostat 2015, national statistical offices, www.pdwb.de</a:t>
            </a:r>
            <a:endParaRPr lang="en-GB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9654"/>
            <a:ext cx="6858000" cy="50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Managing population decline &amp; ageing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Depopulating towns in Eastern Germany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05000"/>
            <a:ext cx="482472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105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chemeClr val="accent2">
                    <a:lumMod val="50000"/>
                  </a:schemeClr>
                </a:solidFill>
              </a:rPr>
              <a:t>Aschersleben</a:t>
            </a:r>
            <a:r>
              <a:rPr lang="en-GB" sz="2200" dirty="0" smtClean="0">
                <a:solidFill>
                  <a:schemeClr val="accent2">
                    <a:lumMod val="50000"/>
                  </a:schemeClr>
                </a:solidFill>
              </a:rPr>
              <a:t>, Saxony-Anhalt</a:t>
            </a:r>
          </a:p>
          <a:p>
            <a:r>
              <a:rPr lang="en-GB" sz="1800" dirty="0" smtClean="0"/>
              <a:t>Source</a:t>
            </a:r>
            <a:r>
              <a:rPr lang="en-GB" sz="1800" dirty="0"/>
              <a:t>: The Economist, http://www.economist.com/node/11025721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905000"/>
            <a:ext cx="3613731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dirty="0"/>
              <a:t>Older streets are gap-toothed where wreckers have removed abandoned houses. Cityscapes are being pruned, removing dead and dying edifices in the hope of saving the rest</a:t>
            </a:r>
            <a:r>
              <a:rPr lang="en-GB" sz="2000" i="1" dirty="0" smtClean="0"/>
              <a:t>.</a:t>
            </a:r>
          </a:p>
          <a:p>
            <a:endParaRPr lang="en-GB" sz="1400" b="1" dirty="0" smtClean="0"/>
          </a:p>
          <a:p>
            <a:r>
              <a:rPr lang="en-GB" sz="2200" b="1" dirty="0" smtClean="0"/>
              <a:t>Tearing </a:t>
            </a:r>
            <a:r>
              <a:rPr lang="en-GB" sz="2200" b="1" dirty="0"/>
              <a:t>itself down</a:t>
            </a:r>
          </a:p>
          <a:p>
            <a:r>
              <a:rPr lang="en-GB" sz="2200" i="1" dirty="0" smtClean="0"/>
              <a:t>Economist, April 10, 2008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1625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Regional differences in population change: the drive of the capital cities?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000" dirty="0" smtClean="0">
                <a:latin typeface="Arial" charset="0"/>
              </a:rPr>
              <a:t>Average rate of population change (per thousand), NUTS-2 regions in Europe, 2008-12 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960"/>
          <a:stretch/>
        </p:blipFill>
        <p:spPr bwMode="auto">
          <a:xfrm>
            <a:off x="304800" y="1773536"/>
            <a:ext cx="8534400" cy="443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766" y="6211669"/>
            <a:ext cx="89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Source: Eurostat database,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http://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ec.europa.eu/eurostat/statistics-explained, picture RYB14.png; </a:t>
            </a:r>
            <a:r>
              <a:rPr lang="en-GB" sz="1800" dirty="0" smtClean="0"/>
              <a:t>accessed 23 March 2015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35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Sex- and age-specific differentials in migration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3505200" cy="4955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In most countries migration strongly concentrated into ages 18-35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Also sex differentials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H</a:t>
            </a:r>
            <a:r>
              <a:rPr lang="en-GB" sz="2200" dirty="0" smtClean="0"/>
              <a:t>ighly educated leave more frequently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Strong effects on reproduction/number of births, labour force size and human capital distribution of the population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465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European demographic divides, 1980s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Main demographic divisions and cleavages, East and West of Europe, 1980s</a:t>
            </a:r>
            <a:endParaRPr lang="en-GB" altLang="en-US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 contrasted with Western &amp; Northern Europe: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and marriage almost universal, voluntary childlessness rare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Early family formation (unplanned pregnancies,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shotgun weddings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mortality, stagnating health care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international migration (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Iron Curtain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real…)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absence of the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 Demographic Transition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East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Less rapid pace of population ageing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Pronatalist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family policies (only limited effect), often limited birth control, widespread abortion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East &amp; West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Slow population growth, long-term shift to sub-replacement fertility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2-child family norm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Sex- and age-specific differentials in migration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3505200" cy="4955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In most countries migration strongly concentrated into ages 18-35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Also sex differentials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H</a:t>
            </a:r>
            <a:r>
              <a:rPr lang="en-GB" sz="2200" dirty="0" smtClean="0"/>
              <a:t>ighly educated leave more frequently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Strong effects on reproduction/number of births, labour force size and human capital distribution of the population</a:t>
            </a:r>
            <a:endParaRPr lang="en-GB" sz="2200" dirty="0"/>
          </a:p>
        </p:txBody>
      </p:sp>
      <p:pic>
        <p:nvPicPr>
          <p:cNvPr id="5" name="Picture 2" descr="Anzahl der Frauen je 100 Männ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95400"/>
            <a:ext cx="5210175" cy="43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715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The “left over” men in eastern Germany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36576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Number of women per 100 men aged 18-27 in German districts, 2007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6172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Source: Berlin Institute 2010, </a:t>
            </a:r>
            <a:r>
              <a:rPr lang="en-GB" sz="1800" dirty="0"/>
              <a:t>http://www.berlin-institut.org/publikationen/studien/not-am-mann.html</a:t>
            </a:r>
            <a:r>
              <a:rPr lang="en-GB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73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5438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Population ageing: fastest in Europe?</a:t>
            </a:r>
          </a:p>
          <a:p>
            <a:endParaRPr lang="de-DE" altLang="en-US" dirty="0" smtClean="0">
              <a:solidFill>
                <a:srgbClr val="0000CC"/>
              </a:solidFill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00450"/>
            <a:ext cx="4770364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76900" y="3610074"/>
            <a:ext cx="346710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Source:</a:t>
            </a:r>
            <a:endParaRPr lang="en-GB" sz="2000" dirty="0" smtClean="0"/>
          </a:p>
          <a:p>
            <a:r>
              <a:rPr lang="en-GB" sz="2000" dirty="0"/>
              <a:t>http://blog.ted.com/a-story-of-people-not-radiation-a-conversation-about-chernobyl-and-fukushima/</a:t>
            </a:r>
          </a:p>
        </p:txBody>
      </p:sp>
    </p:spTree>
    <p:extLst>
      <p:ext uri="{BB962C8B-B14F-4D97-AF65-F5344CB8AC3E}">
        <p14:creationId xmlns:p14="http://schemas.microsoft.com/office/powerpoint/2010/main" val="2608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Projected changes in old-age dependency ratios in NUTS-2 regions of Europe, 2005-50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6180892"/>
            <a:ext cx="88582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4"/>
                </a:solidFill>
              </a:rPr>
              <a:t>Rees, </a:t>
            </a:r>
            <a:r>
              <a:rPr lang="en-GB" sz="1800" dirty="0" smtClean="0">
                <a:solidFill>
                  <a:schemeClr val="accent4"/>
                </a:solidFill>
              </a:rPr>
              <a:t>P. et al. 2012. “European </a:t>
            </a:r>
            <a:r>
              <a:rPr lang="en-GB" sz="1800" dirty="0">
                <a:solidFill>
                  <a:schemeClr val="accent4"/>
                </a:solidFill>
              </a:rPr>
              <a:t>regional populations: current trends, future pathways, and policy options</a:t>
            </a:r>
            <a:r>
              <a:rPr lang="en-GB" sz="1800" dirty="0" smtClean="0">
                <a:solidFill>
                  <a:schemeClr val="accent4"/>
                </a:solidFill>
              </a:rPr>
              <a:t>.” </a:t>
            </a:r>
            <a:r>
              <a:rPr lang="en-GB" sz="1800" i="1" dirty="0">
                <a:solidFill>
                  <a:schemeClr val="accent4"/>
                </a:solidFill>
              </a:rPr>
              <a:t>European Journal of </a:t>
            </a:r>
            <a:r>
              <a:rPr lang="en-GB" sz="1800" i="1" dirty="0" smtClean="0">
                <a:solidFill>
                  <a:schemeClr val="accent4"/>
                </a:solidFill>
              </a:rPr>
              <a:t>Population </a:t>
            </a:r>
            <a:r>
              <a:rPr lang="en-GB" sz="1800" dirty="0" smtClean="0">
                <a:solidFill>
                  <a:schemeClr val="accent4"/>
                </a:solidFill>
              </a:rPr>
              <a:t>28(4</a:t>
            </a:r>
            <a:r>
              <a:rPr lang="en-GB" sz="1800" dirty="0">
                <a:solidFill>
                  <a:schemeClr val="accent4"/>
                </a:solidFill>
              </a:rPr>
              <a:t>), 385-416</a:t>
            </a:r>
            <a:r>
              <a:rPr lang="en-GB" sz="1900" dirty="0">
                <a:solidFill>
                  <a:schemeClr val="accent4"/>
                </a:solidFill>
              </a:rPr>
              <a:t>.</a:t>
            </a:r>
            <a:endParaRPr lang="en-GB" sz="1900" i="1" dirty="0">
              <a:solidFill>
                <a:schemeClr val="accent4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34" b="672"/>
          <a:stretch/>
        </p:blipFill>
        <p:spPr bwMode="auto">
          <a:xfrm rot="5400000">
            <a:off x="1849786" y="-558587"/>
            <a:ext cx="5101828" cy="84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Prospective old-age dependency ratio, projected, 2030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6350169"/>
            <a:ext cx="8858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GB" sz="1900" dirty="0" smtClean="0">
                <a:solidFill>
                  <a:schemeClr val="accent2">
                    <a:lumMod val="50000"/>
                  </a:schemeClr>
                </a:solidFill>
              </a:rPr>
              <a:t>ource: </a:t>
            </a:r>
            <a:r>
              <a:rPr lang="en-GB" sz="1900" dirty="0" smtClean="0"/>
              <a:t>VID/Wittgenstein Centre 2012:</a:t>
            </a:r>
            <a:r>
              <a:rPr lang="en-GB" sz="1900" i="1" dirty="0" smtClean="0"/>
              <a:t> European Demographic Data Sheet 2012</a:t>
            </a:r>
            <a:endParaRPr lang="en-GB" sz="1900" i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1114"/>
            <a:ext cx="7696200" cy="51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5438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“</a:t>
            </a:r>
            <a:r>
              <a:rPr lang="en-GB" altLang="en-US" sz="3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Our nation is dying</a:t>
            </a: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”: The policy debates and responses</a:t>
            </a:r>
          </a:p>
          <a:p>
            <a:endParaRPr lang="de-DE" altLang="en-US" dirty="0" smtClean="0">
              <a:solidFill>
                <a:srgbClr val="0000CC"/>
              </a:solidFill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2" descr="http://somatosphere.net/assets/third-chi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0" r="1204" b="5701"/>
          <a:stretch>
            <a:fillRect/>
          </a:stretch>
        </p:blipFill>
        <p:spPr bwMode="auto">
          <a:xfrm>
            <a:off x="1447800" y="2514599"/>
            <a:ext cx="5606321" cy="423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4121" y="609953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Source:</a:t>
            </a:r>
          </a:p>
          <a:p>
            <a:r>
              <a:rPr lang="en-GB" sz="1800" dirty="0" smtClean="0"/>
              <a:t>somatosphere.net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326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Many governments think fertility is too low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Government view on fertility level and government policy on fertility in 22 countries ever reaching a period total </a:t>
            </a:r>
            <a:r>
              <a:rPr lang="en-GB" altLang="en-US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fertility </a:t>
            </a: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of 1.40 or </a:t>
            </a:r>
            <a:r>
              <a:rPr lang="en-GB" altLang="en-US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below, 1996-2011 </a:t>
            </a:r>
            <a:endParaRPr lang="en-GB" altLang="en-US" sz="20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8001000" cy="6461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Source: </a:t>
            </a:r>
            <a:r>
              <a:rPr lang="en-US" altLang="en-US" sz="1800" dirty="0" smtClean="0">
                <a:latin typeface="Arial" charset="0"/>
              </a:rPr>
              <a:t>Sobotka 2013; based on UN reports &amp; </a:t>
            </a:r>
            <a:r>
              <a:rPr lang="en-US" altLang="en-US" sz="1800" dirty="0">
                <a:latin typeface="Arial" charset="0"/>
              </a:rPr>
              <a:t>UN World Population Policy Database; http://esa.un.org/PopPolicy/about_database.aspx </a:t>
            </a:r>
            <a:endParaRPr lang="cs-CZ" altLang="en-US" sz="1800" dirty="0">
              <a:latin typeface="Arial" charset="0"/>
            </a:endParaRP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9436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Public family &amp; population policy discussions: different ideological underpinning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6106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altLang="en-US" sz="2200" dirty="0" smtClean="0">
                <a:solidFill>
                  <a:srgbClr val="000066"/>
                </a:solidFill>
              </a:rPr>
              <a:t>Demography high in political agenda in CEE</a:t>
            </a:r>
          </a:p>
          <a:p>
            <a:pPr>
              <a:spcBef>
                <a:spcPts val="600"/>
              </a:spcBef>
            </a:pPr>
            <a:r>
              <a:rPr lang="en-GB" altLang="en-US" sz="2200" dirty="0" smtClean="0">
                <a:solidFill>
                  <a:srgbClr val="000066"/>
                </a:solidFill>
              </a:rPr>
              <a:t>Family policies: </a:t>
            </a:r>
            <a:r>
              <a:rPr lang="en-GB" altLang="en-US" sz="2200" dirty="0" smtClean="0"/>
              <a:t>the previous ones partly collapsing or abandoned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rgbClr val="000066"/>
                </a:solidFill>
              </a:rPr>
              <a:t>Policy reorientation </a:t>
            </a:r>
            <a:r>
              <a:rPr lang="en-GB" altLang="en-US" sz="2200" dirty="0" smtClean="0"/>
              <a:t>often driven by ideological considerations &amp; perceived need to lower government expenditures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rgbClr val="000066"/>
                </a:solidFill>
              </a:rPr>
              <a:t>1990s: </a:t>
            </a:r>
            <a:r>
              <a:rPr lang="en-GB" altLang="en-US" sz="2200" dirty="0" smtClean="0"/>
              <a:t>declining childcare availability; shift to the more “traditional” support of the prolonged stay of mothers at home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rgbClr val="000066"/>
                </a:solidFill>
              </a:rPr>
              <a:t>Policy turbulences; </a:t>
            </a:r>
            <a:r>
              <a:rPr lang="en-GB" altLang="en-US" sz="2200" dirty="0" smtClean="0"/>
              <a:t>lacking coherence, frequent changes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rgbClr val="000066"/>
                </a:solidFill>
              </a:rPr>
              <a:t>Hungary: </a:t>
            </a:r>
            <a:r>
              <a:rPr lang="en-GB" altLang="en-US" sz="2200" dirty="0" smtClean="0"/>
              <a:t>the least “effective family policies”?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</a:rPr>
              <a:t>Eastern and SE Europe: </a:t>
            </a:r>
            <a:r>
              <a:rPr lang="en-GB" altLang="en-US" sz="2200" dirty="0" smtClean="0"/>
              <a:t>the return of explicit </a:t>
            </a:r>
            <a:r>
              <a:rPr lang="en-GB" altLang="en-US" sz="2200" dirty="0" err="1" smtClean="0"/>
              <a:t>pronatalism</a:t>
            </a:r>
            <a:endParaRPr lang="en-GB" altLang="en-US" sz="2200" dirty="0" smtClean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sz="2200" dirty="0" smtClean="0"/>
              <a:t>Russia, Ukraine, Belarus: strong support for 2</a:t>
            </a:r>
            <a:r>
              <a:rPr lang="en-GB" altLang="en-US" sz="2200" baseline="30000" dirty="0" smtClean="0"/>
              <a:t>nd</a:t>
            </a:r>
            <a:r>
              <a:rPr lang="en-GB" altLang="en-US" sz="2200" dirty="0" smtClean="0"/>
              <a:t> &amp; higher-order births (RUS: “maternal capital”; UKR: high childcare allowances)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sz="2200" dirty="0" smtClean="0"/>
              <a:t>BG: nationalistic discussion on “Bulgaria’s collapse” coloured by strong anti-Roma sentiments (</a:t>
            </a:r>
            <a:r>
              <a:rPr lang="en-GB" altLang="en-US" sz="2200" dirty="0" err="1" smtClean="0"/>
              <a:t>Kotzeva</a:t>
            </a:r>
            <a:r>
              <a:rPr lang="en-GB" altLang="en-US" sz="2200" dirty="0" smtClean="0"/>
              <a:t> &amp; </a:t>
            </a:r>
            <a:r>
              <a:rPr lang="en-GB" altLang="en-US" sz="2200" dirty="0" err="1" smtClean="0"/>
              <a:t>Dimitrova</a:t>
            </a:r>
            <a:r>
              <a:rPr lang="en-GB" altLang="en-US" sz="2200" dirty="0" smtClean="0"/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933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Selected policy trends in the EU-CEE countries after 2000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6106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4800" y="1315581"/>
            <a:ext cx="87630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EU policies: also motivated by “enabling” people to fulfill their fertility intentions; not explicitly </a:t>
            </a:r>
            <a:r>
              <a:rPr lang="en-US" altLang="en-US" sz="2000" dirty="0" err="1" smtClean="0"/>
              <a:t>pronatalist</a:t>
            </a:r>
            <a:r>
              <a:rPr lang="en-GB" altLang="en-US" sz="2200" dirty="0" smtClean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200" dirty="0" smtClean="0">
                <a:solidFill>
                  <a:srgbClr val="000066"/>
                </a:solidFill>
              </a:rPr>
              <a:t> A slow expansion of </a:t>
            </a:r>
            <a:r>
              <a:rPr lang="en-GB" altLang="en-US" sz="2200" dirty="0">
                <a:solidFill>
                  <a:srgbClr val="000066"/>
                </a:solidFill>
              </a:rPr>
              <a:t>public childcare coverage</a:t>
            </a:r>
            <a:r>
              <a:rPr lang="en-GB" altLang="en-US" sz="2200" dirty="0"/>
              <a:t> for children below age </a:t>
            </a:r>
            <a:r>
              <a:rPr lang="en-GB" altLang="en-US" sz="2200" dirty="0" smtClean="0"/>
              <a:t>3 </a:t>
            </a:r>
            <a:r>
              <a:rPr lang="en-GB" altLang="en-US" sz="2200" dirty="0"/>
              <a:t>(EU target to achieve at least 33% coverage in each country</a:t>
            </a:r>
            <a:r>
              <a:rPr lang="en-GB" altLang="en-US" sz="2200" dirty="0" smtClean="0"/>
              <a:t>)</a:t>
            </a:r>
            <a:endParaRPr lang="en-GB" altLang="en-US" sz="2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200" dirty="0">
                <a:solidFill>
                  <a:srgbClr val="000066"/>
                </a:solidFill>
              </a:rPr>
              <a:t> Shorter, but </a:t>
            </a:r>
            <a:r>
              <a:rPr lang="en-GB" altLang="en-US" sz="2200" dirty="0" smtClean="0">
                <a:solidFill>
                  <a:srgbClr val="000066"/>
                </a:solidFill>
              </a:rPr>
              <a:t>better paid </a:t>
            </a:r>
            <a:r>
              <a:rPr lang="en-GB" altLang="en-US" sz="2200" dirty="0">
                <a:solidFill>
                  <a:srgbClr val="000066"/>
                </a:solidFill>
              </a:rPr>
              <a:t>parental leave</a:t>
            </a:r>
            <a:r>
              <a:rPr lang="en-GB" altLang="en-US" sz="2200" dirty="0"/>
              <a:t>, with remuneration up to 100% of the previous wage (Estonia, </a:t>
            </a:r>
            <a:r>
              <a:rPr lang="en-GB" altLang="en-US" sz="2200" dirty="0" smtClean="0"/>
              <a:t>Poland</a:t>
            </a:r>
            <a:r>
              <a:rPr lang="en-GB" altLang="en-US" sz="2200" dirty="0"/>
              <a:t>). </a:t>
            </a:r>
            <a:r>
              <a:rPr lang="en-GB" altLang="en-US" sz="2200" dirty="0" smtClean="0"/>
              <a:t>Stimulating </a:t>
            </a:r>
            <a:r>
              <a:rPr lang="en-GB" altLang="en-US" sz="2200" dirty="0"/>
              <a:t>earlier return to employment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200" dirty="0">
                <a:solidFill>
                  <a:srgbClr val="000066"/>
                </a:solidFill>
              </a:rPr>
              <a:t> Flexible leave arrangements: </a:t>
            </a:r>
            <a:r>
              <a:rPr lang="en-GB" altLang="en-US" sz="2200" dirty="0"/>
              <a:t>more flexibility in selecting leave period, “multispeed leave” (Czech </a:t>
            </a:r>
            <a:r>
              <a:rPr lang="en-GB" altLang="en-US" sz="2200" dirty="0" smtClean="0"/>
              <a:t>Republic)</a:t>
            </a:r>
            <a:endParaRPr lang="en-GB" altLang="en-US" sz="2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200" dirty="0" smtClean="0">
                <a:solidFill>
                  <a:srgbClr val="000066"/>
                </a:solidFill>
              </a:rPr>
              <a:t> Cash </a:t>
            </a:r>
            <a:r>
              <a:rPr lang="en-GB" altLang="en-US" sz="2200" dirty="0">
                <a:solidFill>
                  <a:srgbClr val="000066"/>
                </a:solidFill>
              </a:rPr>
              <a:t>support to </a:t>
            </a:r>
            <a:r>
              <a:rPr lang="en-GB" altLang="en-US" sz="2200" dirty="0" err="1">
                <a:solidFill>
                  <a:srgbClr val="000066"/>
                </a:solidFill>
              </a:rPr>
              <a:t>newborns</a:t>
            </a:r>
            <a:r>
              <a:rPr lang="en-GB" altLang="en-US" sz="2200" dirty="0">
                <a:solidFill>
                  <a:srgbClr val="000066"/>
                </a:solidFill>
              </a:rPr>
              <a:t> and children:</a:t>
            </a:r>
            <a:r>
              <a:rPr lang="en-GB" altLang="en-US" sz="2200" dirty="0"/>
              <a:t> </a:t>
            </a:r>
            <a:r>
              <a:rPr lang="en-GB" altLang="en-US" sz="2200" dirty="0" smtClean="0"/>
              <a:t>childcare </a:t>
            </a:r>
            <a:r>
              <a:rPr lang="en-GB" altLang="en-US" sz="2200" dirty="0"/>
              <a:t>allowances in Ukraine, “maternity capital” established at the time of child’s birth (second births in Russia)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200" dirty="0"/>
              <a:t> </a:t>
            </a:r>
            <a:r>
              <a:rPr lang="en-GB" altLang="en-US" sz="2200" dirty="0">
                <a:solidFill>
                  <a:schemeClr val="accent6">
                    <a:lumMod val="50000"/>
                  </a:schemeClr>
                </a:solidFill>
              </a:rPr>
              <a:t>Tax rebates</a:t>
            </a:r>
          </a:p>
        </p:txBody>
      </p:sp>
    </p:spTree>
    <p:extLst>
      <p:ext uri="{BB962C8B-B14F-4D97-AF65-F5344CB8AC3E}">
        <p14:creationId xmlns:p14="http://schemas.microsoft.com/office/powerpoint/2010/main" val="37716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Policies addressing population ageing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accent6">
                    <a:lumMod val="50000"/>
                  </a:schemeClr>
                </a:solidFill>
              </a:rPr>
              <a:t>Shifts to older retirement age in all countries; also abandoning the earlier retirement age among women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accent6">
                    <a:lumMod val="50000"/>
                  </a:schemeClr>
                </a:solidFill>
              </a:rPr>
              <a:t>Limited or ineffective policies on retaining older workers; widespread prejudices and discrimination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accent6">
                    <a:lumMod val="50000"/>
                  </a:schemeClr>
                </a:solidFill>
              </a:rPr>
              <a:t>The elderly bias in public spending</a:t>
            </a:r>
            <a:endParaRPr lang="en-GB" alt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en-US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0300"/>
            <a:ext cx="68580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95300" y="5492750"/>
            <a:ext cx="81915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66"/>
                </a:solidFill>
              </a:rPr>
              <a:t>SOURCE: Vanhuysse, P. 2013. </a:t>
            </a:r>
            <a:r>
              <a:rPr lang="en-US" sz="2000" i="1" dirty="0">
                <a:solidFill>
                  <a:srgbClr val="000066"/>
                </a:solidFill>
              </a:rPr>
              <a:t>Intergenerational Justice in Aging Societies. A Cross-national Comparison of 29 OECD Countries</a:t>
            </a:r>
            <a:r>
              <a:rPr lang="en-US" sz="2000" dirty="0">
                <a:solidFill>
                  <a:srgbClr val="000066"/>
                </a:solidFill>
              </a:rPr>
              <a:t>. </a:t>
            </a:r>
            <a:r>
              <a:rPr lang="en-US" sz="2000" dirty="0" err="1"/>
              <a:t>Gütersloh</a:t>
            </a:r>
            <a:r>
              <a:rPr lang="en-US" sz="2000" dirty="0"/>
              <a:t>: </a:t>
            </a:r>
            <a:r>
              <a:rPr lang="en-US" sz="2000" dirty="0" err="1"/>
              <a:t>BertelsmannStiftung</a:t>
            </a:r>
            <a:r>
              <a:rPr lang="en-US" sz="2000" dirty="0"/>
              <a:t>,</a:t>
            </a:r>
            <a:r>
              <a:rPr lang="en-GB" sz="2000" dirty="0"/>
              <a:t> p. 27.                                       </a:t>
            </a:r>
            <a:r>
              <a:rPr lang="cs-CZ" sz="2000" dirty="0"/>
              <a:t>www.sgi-network.org/pdf/Intergenerational_Justice_OECD.pdf‎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792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600">
                <a:solidFill>
                  <a:srgbClr val="000066"/>
                </a:solidFill>
              </a:rPr>
              <a:t>The elderly bias in social spending, OECD, 2007-8</a:t>
            </a:r>
            <a:endParaRPr lang="cs-CZ" altLang="en-US" sz="2600">
              <a:solidFill>
                <a:srgbClr val="000066"/>
              </a:solidFill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629400" y="1524000"/>
            <a:ext cx="1905000" cy="3444875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/>
              <a:t>Most pro-elderly biased countries: Poland, Greece, Italy, Slovakia, Czech Rep., Portugal, Slovenia, Austria, </a:t>
            </a:r>
            <a:r>
              <a:rPr lang="en-GB" altLang="en-US" sz="2000" dirty="0" err="1"/>
              <a:t>EBiSS</a:t>
            </a:r>
            <a:r>
              <a:rPr lang="en-GB" altLang="en-US" sz="2000" dirty="0"/>
              <a:t>&gt;5</a:t>
            </a:r>
            <a:endParaRPr lang="cs-CZ" altLang="en-US" sz="2000" dirty="0"/>
          </a:p>
        </p:txBody>
      </p:sp>
      <p:sp>
        <p:nvSpPr>
          <p:cNvPr id="2" name="Right Arrow 1"/>
          <p:cNvSpPr/>
          <p:nvPr/>
        </p:nvSpPr>
        <p:spPr>
          <a:xfrm rot="16200000" flipH="1">
            <a:off x="6067426" y="1876426"/>
            <a:ext cx="380998" cy="1333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6200000" flipH="1">
            <a:off x="5514976" y="1838328"/>
            <a:ext cx="380998" cy="1333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16200000" flipH="1">
            <a:off x="5133976" y="1876426"/>
            <a:ext cx="380998" cy="1333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4762501" y="1876430"/>
            <a:ext cx="380998" cy="1333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1565274" y="1876426"/>
            <a:ext cx="380998" cy="1333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6200000" flipH="1">
            <a:off x="4219576" y="1876426"/>
            <a:ext cx="380998" cy="1333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4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CEE divisions (1)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C:\Tomas_Documents_WORK\Conferences_Meetings\2015\JPI 2015 conference outline_Vienna_Mar 2015\East West Europ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295400"/>
            <a:ext cx="90487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9478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Map </a:t>
            </a:r>
            <a:r>
              <a:rPr lang="en-GB" sz="2000" dirty="0" smtClean="0"/>
              <a:t> creator: </a:t>
            </a:r>
            <a:r>
              <a:rPr lang="en-GB" sz="2000" dirty="0"/>
              <a:t>http://edit.freemap.jp/en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1676400"/>
            <a:ext cx="223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Eastern Europe / former USSR (ex. Baltic countries</a:t>
            </a:r>
            <a:endParaRPr lang="en-GB" sz="20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477000" y="2692063"/>
            <a:ext cx="762000" cy="73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2925" y="3302674"/>
            <a:ext cx="223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</a:rPr>
              <a:t>EU accession countries ((</a:t>
            </a:r>
            <a:r>
              <a:rPr lang="en-GB" sz="2000" i="1" dirty="0" smtClean="0">
                <a:solidFill>
                  <a:srgbClr val="000066"/>
                </a:solidFill>
              </a:rPr>
              <a:t>1990</a:t>
            </a:r>
            <a:r>
              <a:rPr lang="en-GB" sz="2000" dirty="0" smtClean="0">
                <a:solidFill>
                  <a:srgbClr val="000066"/>
                </a:solidFill>
              </a:rPr>
              <a:t>), 2004, 2007, 14)</a:t>
            </a:r>
            <a:endParaRPr lang="en-GB" sz="2000" dirty="0">
              <a:solidFill>
                <a:srgbClr val="0000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248401" y="4318337"/>
            <a:ext cx="1219199" cy="656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4775537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</a:rPr>
              <a:t>Other countries / the Balkans</a:t>
            </a:r>
            <a:endParaRPr lang="en-GB" sz="2000" dirty="0">
              <a:solidFill>
                <a:srgbClr val="FFC000"/>
              </a:solidFill>
            </a:endParaRPr>
          </a:p>
        </p:txBody>
      </p:sp>
      <p:cxnSp>
        <p:nvCxnSpPr>
          <p:cNvPr id="11" name="Straight Connector 10"/>
          <p:cNvCxnSpPr>
            <a:endCxn id="14" idx="1"/>
          </p:cNvCxnSpPr>
          <p:nvPr/>
        </p:nvCxnSpPr>
        <p:spPr>
          <a:xfrm flipV="1">
            <a:off x="5715000" y="5129480"/>
            <a:ext cx="1143000" cy="20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5438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Discussion:</a:t>
            </a:r>
          </a:p>
          <a:p>
            <a:pPr algn="ctr">
              <a:buFontTx/>
              <a:buNone/>
            </a:pP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 new CEE diversity?</a:t>
            </a:r>
          </a:p>
          <a:p>
            <a:endParaRPr lang="de-DE" altLang="en-US" dirty="0" smtClean="0">
              <a:solidFill>
                <a:srgbClr val="0000CC"/>
              </a:solidFill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The new CEE demographic diversity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r>
              <a:rPr lang="en-US" altLang="en-US" sz="2200" kern="0" dirty="0" smtClean="0">
                <a:solidFill>
                  <a:srgbClr val="000099"/>
                </a:solidFill>
                <a:latin typeface="Arial" charset="0"/>
              </a:rPr>
              <a:t>The CEE as a distinct “demographic region” no longer exists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200" kern="0" dirty="0" smtClean="0">
                <a:solidFill>
                  <a:srgbClr val="000099"/>
                </a:solidFill>
                <a:latin typeface="Arial" charset="0"/>
              </a:rPr>
              <a:t>New &amp; re-emerging differences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Often more differentiation in population trends and </a:t>
            </a:r>
            <a:r>
              <a:rPr lang="en-US" altLang="en-US" sz="2000" kern="0" dirty="0" err="1" smtClean="0">
                <a:solidFill>
                  <a:schemeClr val="accent4"/>
                </a:solidFill>
                <a:latin typeface="Arial" charset="0"/>
              </a:rPr>
              <a:t>behaviours</a:t>
            </a: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 than other parts of Europe: Migration, health &amp; mortality, marriage trends, but also family-related values and attitudes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Surprisingly conservative and paternalistic gender attitudes and practice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Declining population in much of the region (except parts of Central Europe), rapid pace of aging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Vastly different experiences with shrinking populations: </a:t>
            </a:r>
            <a:r>
              <a:rPr lang="en-US" altLang="en-US" sz="2000" u="sng" kern="0" dirty="0" smtClean="0">
                <a:solidFill>
                  <a:schemeClr val="accent4"/>
                </a:solidFill>
                <a:latin typeface="Arial" charset="0"/>
              </a:rPr>
              <a:t>emigration</a:t>
            </a: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 key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Emigration combined with low fertility implies rapid pop. declines in Baltic countries, south-eastern Europe, and some ex-USSR countries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4"/>
                </a:solidFill>
                <a:latin typeface="Arial" charset="0"/>
              </a:rPr>
              <a:t>Countries with “only” low fertility experiencing much more gradual trends (ex. Ukraine)</a:t>
            </a:r>
          </a:p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The importance of education transition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745032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r>
              <a:rPr lang="en-US" altLang="en-US" sz="2000" kern="0" dirty="0" smtClean="0">
                <a:solidFill>
                  <a:srgbClr val="000099"/>
                </a:solidFill>
                <a:latin typeface="Arial" charset="0"/>
              </a:rPr>
              <a:t>Rapid rise in tertiary education enrollment across the region, esp. among women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268769" cy="40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057400"/>
            <a:ext cx="3429000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chemeClr val="accent4"/>
                </a:solidFill>
              </a:rPr>
              <a:t>A key “explanation” of postponed family formation &amp; lower fertility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chemeClr val="accent4"/>
                </a:solidFill>
              </a:rPr>
              <a:t>Large education gradient in family size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chemeClr val="accent4"/>
                </a:solidFill>
              </a:rPr>
              <a:t>Also more effective contraceptive use </a:t>
            </a:r>
          </a:p>
          <a:p>
            <a:pPr>
              <a:lnSpc>
                <a:spcPct val="115000"/>
              </a:lnSpc>
              <a:buFontTx/>
              <a:buNone/>
            </a:pPr>
            <a:endParaRPr lang="en-US" altLang="en-US" kern="0" dirty="0">
              <a:solidFill>
                <a:srgbClr val="000099"/>
              </a:solidFill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en-US" altLang="en-US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5943600"/>
            <a:ext cx="690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Gender gap in tertiary education at age 30-34, Europe 2011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" y="6400800"/>
            <a:ext cx="8858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GB" sz="1900" dirty="0" smtClean="0">
                <a:solidFill>
                  <a:schemeClr val="accent2">
                    <a:lumMod val="50000"/>
                  </a:schemeClr>
                </a:solidFill>
              </a:rPr>
              <a:t>ource: </a:t>
            </a:r>
            <a:r>
              <a:rPr lang="en-GB" sz="1900" dirty="0" smtClean="0"/>
              <a:t>VID/Wittgenstein Centre 2014:</a:t>
            </a:r>
            <a:r>
              <a:rPr lang="en-GB" sz="1900" i="1" dirty="0" smtClean="0"/>
              <a:t> European Demographic Data Sheet 2014</a:t>
            </a:r>
            <a:endParaRPr lang="en-GB" sz="1900" i="1" dirty="0"/>
          </a:p>
        </p:txBody>
      </p:sp>
    </p:spTree>
    <p:extLst>
      <p:ext uri="{BB962C8B-B14F-4D97-AF65-F5344CB8AC3E}">
        <p14:creationId xmlns:p14="http://schemas.microsoft.com/office/powerpoint/2010/main" val="1640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800" smtClean="0">
                <a:solidFill>
                  <a:srgbClr val="000066"/>
                </a:solidFill>
                <a:latin typeface="Arial" charset="0"/>
              </a:rPr>
              <a:t>tomas.sobotka@oeaw.ac.at</a:t>
            </a:r>
          </a:p>
          <a:p>
            <a:pPr>
              <a:buFontTx/>
              <a:buNone/>
            </a:pPr>
            <a:endParaRPr lang="en-GB" altLang="en-US" sz="3600" smtClean="0">
              <a:solidFill>
                <a:srgbClr val="000066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altLang="en-US" sz="3600" smtClean="0">
              <a:latin typeface="Arial" charset="0"/>
            </a:endParaRPr>
          </a:p>
          <a:p>
            <a:pPr>
              <a:buFontTx/>
              <a:buNone/>
            </a:pPr>
            <a:r>
              <a:rPr lang="en-GB" altLang="en-US" sz="2300" smtClean="0">
                <a:latin typeface="Arial" charset="0"/>
              </a:rPr>
              <a:t>Work on this presentation was funded by the European Research Council under the European Union</a:t>
            </a:r>
            <a:r>
              <a:rPr lang="en-GB" altLang="en-US" sz="2300" smtClean="0"/>
              <a:t>’</a:t>
            </a:r>
            <a:r>
              <a:rPr lang="en-GB" altLang="en-US" sz="2300" smtClean="0">
                <a:latin typeface="Arial" charset="0"/>
              </a:rPr>
              <a:t>s Seventh Framework Programme (FP7/2007-2013) / ERC Grant agreement n° 284238 (EURREP).</a:t>
            </a:r>
            <a:endParaRPr lang="cs-CZ" altLang="en-US" sz="2300" smtClean="0">
              <a:latin typeface="Arial" charset="0"/>
            </a:endParaRPr>
          </a:p>
        </p:txBody>
      </p:sp>
      <p:pic>
        <p:nvPicPr>
          <p:cNvPr id="34819" name="Picture 8" descr="erc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1738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228600" y="5562600"/>
            <a:ext cx="853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/>
              <a:t>EURREP website: </a:t>
            </a:r>
            <a:r>
              <a:rPr lang="cs-CZ" altLang="en-US" sz="3000">
                <a:solidFill>
                  <a:srgbClr val="000066"/>
                </a:solidFill>
              </a:rPr>
              <a:t>www.eurrep.org </a:t>
            </a:r>
            <a:r>
              <a:rPr lang="en-GB" altLang="en-US" sz="3000"/>
              <a:t> </a:t>
            </a:r>
            <a:endParaRPr lang="cs-CZ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European divisions 1 (broader geographical regions)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C:\Tomas_Documents_WORK\Conferences_Meetings\2015\JPI 2015 conference outline_Vienna_Mar 2015\East West Europe_reg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487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0700" y="615011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Map </a:t>
            </a:r>
            <a:r>
              <a:rPr lang="en-GB" sz="1800" dirty="0" smtClean="0"/>
              <a:t> creator: </a:t>
            </a:r>
            <a:r>
              <a:rPr lang="en-GB" sz="1800" dirty="0"/>
              <a:t>http://edit.freemap.jp/en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1000" y="1676400"/>
            <a:ext cx="223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Eastern Europe / former USSR (ex. Baltic countries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9925" y="3372703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</a:rPr>
              <a:t>Central Europe</a:t>
            </a:r>
            <a:endParaRPr lang="en-GB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9" y="4320653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“German-speaking” countries (DACH)</a:t>
            </a:r>
            <a:endParaRPr lang="en-GB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4507468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C000"/>
                </a:solidFill>
              </a:rPr>
              <a:t>South-eastern Europe</a:t>
            </a: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526268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</a:rPr>
              <a:t>Nordic countries</a:t>
            </a: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440668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Western Europe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225" y="5345668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3">
                    <a:lumMod val="65000"/>
                  </a:schemeClr>
                </a:solidFill>
              </a:rPr>
              <a:t>Southern Europe</a:t>
            </a:r>
            <a:endParaRPr lang="en-GB" sz="1800" dirty="0">
              <a:solidFill>
                <a:schemeClr val="accent3">
                  <a:lumMod val="6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133600" y="2678668"/>
            <a:ext cx="25908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33600" y="3625334"/>
            <a:ext cx="114300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5530334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96000" y="4830633"/>
            <a:ext cx="685800" cy="198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35214" y="4507468"/>
            <a:ext cx="2389186" cy="13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486400" y="3625334"/>
            <a:ext cx="1533525" cy="41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29400" y="2599730"/>
            <a:ext cx="990600" cy="44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>
                <a:solidFill>
                  <a:srgbClr val="000099"/>
                </a:solidFill>
                <a:latin typeface="Arial" charset="0"/>
              </a:rPr>
              <a:t>European divisions </a:t>
            </a: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2 (historical / cultural divisions)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2" name="Picture 4" descr="http://f.hypotheses.org/wp-content/blogs.dir/571/files/2012/02/Davies-ca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4" y="1143000"/>
            <a:ext cx="717404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1295400"/>
            <a:ext cx="2590800" cy="1631216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Source: Norman Davies. 1997</a:t>
            </a:r>
            <a:r>
              <a:rPr lang="en-GB" sz="2000" dirty="0"/>
              <a:t>. </a:t>
            </a:r>
            <a:r>
              <a:rPr lang="en-GB" sz="2000" i="1" dirty="0"/>
              <a:t>Europe: A history. </a:t>
            </a:r>
            <a:r>
              <a:rPr lang="en-GB" sz="2000" dirty="0"/>
              <a:t>London: Pimlico / Random House.</a:t>
            </a:r>
          </a:p>
        </p:txBody>
      </p:sp>
    </p:spTree>
    <p:extLst>
      <p:ext uri="{BB962C8B-B14F-4D97-AF65-F5344CB8AC3E}">
        <p14:creationId xmlns:p14="http://schemas.microsoft.com/office/powerpoint/2010/main" val="14471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CEE diversity. New and re-emerging between-country differences and fault lines (1)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08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219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GDP per capita, current prices, US $, 2010-14 (source: World Bank)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CEE diversity. New and re-emerging between-country differences and fault lines (2)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08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50917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219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GDP per capita, current prices, US $, 2010-14 (source: World Bank)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Human Development Index, 2013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(source: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UN;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http://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hdr.undp.org/en/data)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CEE diversity. New and re-emerging between-country differences and fault lines (3)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207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95400"/>
            <a:ext cx="327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World Happiness Ranking, UN/Gallup 2010-12 (85 countries);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Source: http://en.wikipedia.org/wiki/World_Happiness_Report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2146</Words>
  <Application>Microsoft Office PowerPoint</Application>
  <PresentationFormat>Bildschirmpräsentation (4:3)</PresentationFormat>
  <Paragraphs>213</Paragraphs>
  <Slides>43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Default Design</vt:lpstr>
      <vt:lpstr>Demographic change in Central and Eastern Europe – European trends and national diversity</vt:lpstr>
      <vt:lpstr>The „Big Bang“ in 1989-91</vt:lpstr>
      <vt:lpstr>European demographic divides, 1980s</vt:lpstr>
      <vt:lpstr>CEE divisions (1)</vt:lpstr>
      <vt:lpstr>European divisions 1 (broader geographical regions) </vt:lpstr>
      <vt:lpstr>European divisions 2 (historical / cultural divisions) </vt:lpstr>
      <vt:lpstr>CEE diversity. New and re-emerging between-country differences and fault lines (1)</vt:lpstr>
      <vt:lpstr>CEE diversity. New and re-emerging between-country differences and fault lines (2)</vt:lpstr>
      <vt:lpstr>CEE diversity. New and re-emerging between-country differences and fault lines (3)</vt:lpstr>
      <vt:lpstr>Agenda</vt:lpstr>
      <vt:lpstr>PowerPoint-Präsentation</vt:lpstr>
      <vt:lpstr>The „fertility collapse“ and its slow recovery</vt:lpstr>
      <vt:lpstr>Period Total Fertility in broad European regions:  North &amp; West vs. South &amp; Centre &amp; East</vt:lpstr>
      <vt:lpstr>Mean age of mother at first birth, 1950-2011 (the Netherlands compared with five CEE countries)</vt:lpstr>
      <vt:lpstr>Cohort fertility trends and variation</vt:lpstr>
      <vt:lpstr>A rapid increase in one-child families</vt:lpstr>
      <vt:lpstr>PowerPoint-Präsentation</vt:lpstr>
      <vt:lpstr>PowerPoint-Präsentation</vt:lpstr>
      <vt:lpstr>PowerPoint-Präsentation</vt:lpstr>
      <vt:lpstr>East-West and East-East contrasts in life expectancy at birth, males, 1960-2012</vt:lpstr>
      <vt:lpstr>Life expectancy at birth: Female mortality advantage (years)</vt:lpstr>
      <vt:lpstr>Why some countries having so negative trend in mortality in the 1990s</vt:lpstr>
      <vt:lpstr>PowerPoint-Präsentation</vt:lpstr>
      <vt:lpstr>The incredible shrinking region?</vt:lpstr>
      <vt:lpstr>East-West division in relative population change, 1989-2013, in %</vt:lpstr>
      <vt:lpstr>Relative population change, 1989-2012 or 2013: Net migration vs. Natural pop. increase</vt:lpstr>
      <vt:lpstr>Managing population decline &amp; ageing</vt:lpstr>
      <vt:lpstr>Regional differences in population change: the drive of the capital cities?</vt:lpstr>
      <vt:lpstr>Sex- and age-specific differentials in migration</vt:lpstr>
      <vt:lpstr>Sex- and age-specific differentials in migration</vt:lpstr>
      <vt:lpstr>PowerPoint-Präsentation</vt:lpstr>
      <vt:lpstr>Projected changes in old-age dependency ratios in NUTS-2 regions of Europe, 2005-50</vt:lpstr>
      <vt:lpstr>Prospective old-age dependency ratio, projected, 2030</vt:lpstr>
      <vt:lpstr>PowerPoint-Präsentation</vt:lpstr>
      <vt:lpstr>Many governments think fertility is too low</vt:lpstr>
      <vt:lpstr>Public family &amp; population policy discussions: different ideological underpinning</vt:lpstr>
      <vt:lpstr>Selected policy trends in the EU-CEE countries after 2000</vt:lpstr>
      <vt:lpstr>Policies addressing population ageing</vt:lpstr>
      <vt:lpstr>PowerPoint-Präsentation</vt:lpstr>
      <vt:lpstr>PowerPoint-Präsentation</vt:lpstr>
      <vt:lpstr>The new CEE demographic diversity</vt:lpstr>
      <vt:lpstr>The importance of education transition</vt:lpstr>
      <vt:lpstr>PowerPoint-Präsentation</vt:lpstr>
    </vt:vector>
  </TitlesOfParts>
  <Company>OEAW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Postponement of childbearing and low fertility in Europe</dc:title>
  <dc:creator>tso</dc:creator>
  <cp:lastModifiedBy>raffelsederj</cp:lastModifiedBy>
  <cp:revision>312</cp:revision>
  <cp:lastPrinted>2015-03-24T00:50:21Z</cp:lastPrinted>
  <dcterms:created xsi:type="dcterms:W3CDTF">2004-11-30T13:00:59Z</dcterms:created>
  <dcterms:modified xsi:type="dcterms:W3CDTF">2015-04-07T09:28:45Z</dcterms:modified>
</cp:coreProperties>
</file>