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401" r:id="rId3"/>
    <p:sldId id="403" r:id="rId4"/>
    <p:sldId id="404" r:id="rId5"/>
    <p:sldId id="477" r:id="rId6"/>
    <p:sldId id="478" r:id="rId7"/>
    <p:sldId id="479" r:id="rId8"/>
    <p:sldId id="480" r:id="rId9"/>
    <p:sldId id="482" r:id="rId10"/>
    <p:sldId id="483" r:id="rId11"/>
    <p:sldId id="462" r:id="rId12"/>
    <p:sldId id="481" r:id="rId13"/>
    <p:sldId id="451" r:id="rId14"/>
    <p:sldId id="463" r:id="rId15"/>
    <p:sldId id="409" r:id="rId16"/>
    <p:sldId id="464" r:id="rId17"/>
    <p:sldId id="459" r:id="rId18"/>
    <p:sldId id="465" r:id="rId19"/>
    <p:sldId id="466" r:id="rId20"/>
    <p:sldId id="410" r:id="rId21"/>
    <p:sldId id="411" r:id="rId22"/>
    <p:sldId id="473" r:id="rId23"/>
    <p:sldId id="452" r:id="rId24"/>
    <p:sldId id="455" r:id="rId25"/>
    <p:sldId id="456" r:id="rId26"/>
    <p:sldId id="484" r:id="rId27"/>
    <p:sldId id="485" r:id="rId28"/>
    <p:sldId id="460" r:id="rId29"/>
    <p:sldId id="414" r:id="rId30"/>
    <p:sldId id="467" r:id="rId31"/>
    <p:sldId id="468" r:id="rId32"/>
    <p:sldId id="469" r:id="rId33"/>
    <p:sldId id="453" r:id="rId34"/>
    <p:sldId id="461" r:id="rId35"/>
    <p:sldId id="458" r:id="rId36"/>
    <p:sldId id="470" r:id="rId37"/>
    <p:sldId id="471" r:id="rId38"/>
    <p:sldId id="422" r:id="rId39"/>
    <p:sldId id="457" r:id="rId40"/>
    <p:sldId id="423" r:id="rId41"/>
    <p:sldId id="433" r:id="rId42"/>
    <p:sldId id="472" r:id="rId43"/>
    <p:sldId id="434" r:id="rId44"/>
    <p:sldId id="435" r:id="rId45"/>
    <p:sldId id="436" r:id="rId46"/>
    <p:sldId id="437" r:id="rId47"/>
    <p:sldId id="438" r:id="rId48"/>
    <p:sldId id="439" r:id="rId49"/>
    <p:sldId id="440" r:id="rId50"/>
  </p:sldIdLst>
  <p:sldSz cx="10693400" cy="7561263"/>
  <p:notesSz cx="6858000" cy="9144000"/>
  <p:defaultTextStyle>
    <a:defPPr>
      <a:defRPr lang="de-DE"/>
    </a:defPPr>
    <a:lvl1pPr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96888" indent="-39688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95363" indent="-80963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492250" indent="-120650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990725" indent="-161925" algn="l" defTabSz="9953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6" y="-762"/>
      </p:cViewPr>
      <p:guideLst>
        <p:guide orient="horz" pos="4241"/>
        <p:guide orient="horz" pos="521"/>
        <p:guide orient="horz" pos="975"/>
        <p:guide orient="horz" pos="1474"/>
        <p:guide pos="2869"/>
        <p:guide pos="465"/>
        <p:guide pos="6271"/>
        <p:guide pos="26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iesbol6\AppData\Local\Temp\Migration%20und%20Pendeln_CZ%20SK%20HU_2004-2012%20und%202007-201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505127888729503E-2"/>
          <c:y val="3.3964976113765102E-2"/>
          <c:w val="0.82711508972285197"/>
          <c:h val="0.90053926299855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Tabelle1!$B$33</c:f>
              <c:strCache>
                <c:ptCount val="1"/>
                <c:pt idx="0">
                  <c:v>Czech Republic</c:v>
                </c:pt>
              </c:strCache>
            </c:strRef>
          </c:tx>
          <c:invertIfNegative val="0"/>
          <c:cat>
            <c:numRef>
              <c:f>Tabelle1!$C$32:$K$32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Tabelle1!$C$33:$K$33</c:f>
              <c:numCache>
                <c:formatCode>General</c:formatCode>
                <c:ptCount val="9"/>
                <c:pt idx="0">
                  <c:v>5516</c:v>
                </c:pt>
                <c:pt idx="1">
                  <c:v>5818</c:v>
                </c:pt>
                <c:pt idx="2">
                  <c:v>6076</c:v>
                </c:pt>
                <c:pt idx="3">
                  <c:v>6517</c:v>
                </c:pt>
                <c:pt idx="4">
                  <c:v>6313</c:v>
                </c:pt>
                <c:pt idx="5">
                  <c:v>6455</c:v>
                </c:pt>
                <c:pt idx="6">
                  <c:v>6800</c:v>
                </c:pt>
                <c:pt idx="7">
                  <c:v>7981</c:v>
                </c:pt>
                <c:pt idx="8">
                  <c:v>9439</c:v>
                </c:pt>
              </c:numCache>
            </c:numRef>
          </c:val>
        </c:ser>
        <c:ser>
          <c:idx val="1"/>
          <c:order val="1"/>
          <c:tx>
            <c:strRef>
              <c:f>Tabelle1!$B$34</c:f>
              <c:strCache>
                <c:ptCount val="1"/>
                <c:pt idx="0">
                  <c:v>Slovakia</c:v>
                </c:pt>
              </c:strCache>
            </c:strRef>
          </c:tx>
          <c:invertIfNegative val="0"/>
          <c:cat>
            <c:numRef>
              <c:f>Tabelle1!$C$32:$K$32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Tabelle1!$C$34:$K$34</c:f>
              <c:numCache>
                <c:formatCode>General</c:formatCode>
                <c:ptCount val="9"/>
                <c:pt idx="0">
                  <c:v>7817</c:v>
                </c:pt>
                <c:pt idx="1">
                  <c:v>8883</c:v>
                </c:pt>
                <c:pt idx="2">
                  <c:v>9881</c:v>
                </c:pt>
                <c:pt idx="3">
                  <c:v>10658</c:v>
                </c:pt>
                <c:pt idx="4">
                  <c:v>10702</c:v>
                </c:pt>
                <c:pt idx="5">
                  <c:v>11244</c:v>
                </c:pt>
                <c:pt idx="6">
                  <c:v>12178</c:v>
                </c:pt>
                <c:pt idx="7">
                  <c:v>15308</c:v>
                </c:pt>
                <c:pt idx="8">
                  <c:v>19629</c:v>
                </c:pt>
              </c:numCache>
            </c:numRef>
          </c:val>
        </c:ser>
        <c:ser>
          <c:idx val="2"/>
          <c:order val="2"/>
          <c:tx>
            <c:strRef>
              <c:f>Tabelle1!$B$35</c:f>
              <c:strCache>
                <c:ptCount val="1"/>
                <c:pt idx="0">
                  <c:v>Hungary</c:v>
                </c:pt>
              </c:strCache>
            </c:strRef>
          </c:tx>
          <c:invertIfNegative val="0"/>
          <c:cat>
            <c:numRef>
              <c:f>Tabelle1!$C$32:$K$32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Tabelle1!$C$35:$K$35</c:f>
              <c:numCache>
                <c:formatCode>General</c:formatCode>
                <c:ptCount val="9"/>
                <c:pt idx="0">
                  <c:v>14647</c:v>
                </c:pt>
                <c:pt idx="1">
                  <c:v>15723</c:v>
                </c:pt>
                <c:pt idx="2">
                  <c:v>16861</c:v>
                </c:pt>
                <c:pt idx="3">
                  <c:v>18946</c:v>
                </c:pt>
                <c:pt idx="4">
                  <c:v>20448</c:v>
                </c:pt>
                <c:pt idx="5">
                  <c:v>22760</c:v>
                </c:pt>
                <c:pt idx="6">
                  <c:v>25432</c:v>
                </c:pt>
                <c:pt idx="7">
                  <c:v>33723</c:v>
                </c:pt>
                <c:pt idx="8">
                  <c:v>46179</c:v>
                </c:pt>
              </c:numCache>
            </c:numRef>
          </c:val>
        </c:ser>
        <c:ser>
          <c:idx val="3"/>
          <c:order val="3"/>
          <c:tx>
            <c:strRef>
              <c:f>Tabelle1!$B$36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numRef>
              <c:f>Tabelle1!$C$32:$K$32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Tabelle1!$C$36:$K$36</c:f>
              <c:numCache>
                <c:formatCode>General</c:formatCode>
                <c:ptCount val="9"/>
                <c:pt idx="0">
                  <c:v>27980</c:v>
                </c:pt>
                <c:pt idx="1">
                  <c:v>30424</c:v>
                </c:pt>
                <c:pt idx="2">
                  <c:v>32818</c:v>
                </c:pt>
                <c:pt idx="3">
                  <c:v>36121</c:v>
                </c:pt>
                <c:pt idx="4">
                  <c:v>37463</c:v>
                </c:pt>
                <c:pt idx="5">
                  <c:v>40459</c:v>
                </c:pt>
                <c:pt idx="6">
                  <c:v>44410</c:v>
                </c:pt>
                <c:pt idx="7">
                  <c:v>57012</c:v>
                </c:pt>
                <c:pt idx="8">
                  <c:v>75247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27584"/>
        <c:axId val="115441664"/>
      </c:barChart>
      <c:catAx>
        <c:axId val="11542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115441664"/>
        <c:crosses val="autoZero"/>
        <c:auto val="1"/>
        <c:lblAlgn val="ctr"/>
        <c:lblOffset val="100"/>
        <c:noMultiLvlLbl val="0"/>
      </c:catAx>
      <c:valAx>
        <c:axId val="11544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11542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73430188551994"/>
          <c:y val="0.447296145023172"/>
          <c:w val="9.3103892084368797E-2"/>
          <c:h val="0.54999048182883903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B30A03-06A0-4D40-B013-58C818A03EF4}" type="datetimeFigureOut">
              <a:rPr lang="de-DE" altLang="de-DE"/>
              <a:pPr>
                <a:defRPr/>
              </a:pPr>
              <a:t>07.04.2015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6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1917E3-7DDA-43A6-BD0F-DB71A5D266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2338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20F91-7F54-4A72-BEFF-6CDAF5DDD702}" type="datetimeFigureOut">
              <a:rPr lang="de-DE" altLang="de-DE"/>
              <a:pPr>
                <a:defRPr/>
              </a:pPr>
              <a:t>07.04.2015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CF9D3C-C551-4EF0-A0F8-79D1376DCA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7153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" r="502" b="8899"/>
          <a:stretch>
            <a:fillRect/>
          </a:stretch>
        </p:blipFill>
        <p:spPr bwMode="auto">
          <a:xfrm>
            <a:off x="0" y="2373313"/>
            <a:ext cx="106934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6667" y="2052439"/>
            <a:ext cx="9339920" cy="2018582"/>
          </a:xfrm>
        </p:spPr>
        <p:txBody>
          <a:bodyPr>
            <a:noAutofit/>
          </a:bodyPr>
          <a:lstStyle>
            <a:lvl1pPr algn="r">
              <a:lnSpc>
                <a:spcPct val="150000"/>
              </a:lnSpc>
              <a:defRPr sz="5000" b="1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606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0693400" cy="6175196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06667" y="6588943"/>
            <a:ext cx="9339920" cy="576064"/>
          </a:xfrm>
        </p:spPr>
        <p:txBody>
          <a:bodyPr>
            <a:noAutofit/>
          </a:bodyPr>
          <a:lstStyle>
            <a:lvl1pPr algn="l">
              <a:defRPr sz="3100" b="1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0"/>
          </p:nvPr>
        </p:nvSpPr>
        <p:spPr>
          <a:xfrm>
            <a:off x="640303" y="7021198"/>
            <a:ext cx="9306284" cy="4710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640303" y="6416627"/>
            <a:ext cx="9306284" cy="3624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414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+ Bild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1890713" y="6200775"/>
            <a:ext cx="8955087" cy="574675"/>
          </a:xfrm>
          <a:prstGeom prst="roundRect">
            <a:avLst>
              <a:gd name="adj" fmla="val 193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69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-9550"/>
            <a:ext cx="10693400" cy="7570813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4332" y="6228532"/>
            <a:ext cx="8496944" cy="504056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2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>
            <a:spLocks noChangeArrowheads="1"/>
          </p:cNvSpPr>
          <p:nvPr userDrawn="1"/>
        </p:nvSpPr>
        <p:spPr bwMode="auto">
          <a:xfrm>
            <a:off x="7889875" y="6880225"/>
            <a:ext cx="215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DB7055AB-3950-47C7-87EF-FA9FEEA81956}" type="slidenum">
              <a:rPr lang="de-DE" altLang="de-DE" sz="2800" smtClean="0">
                <a:solidFill>
                  <a:srgbClr val="BFBFBF"/>
                </a:solidFill>
                <a:latin typeface="Cambria" pitchFamily="18" charset="0"/>
              </a:rPr>
              <a:pPr algn="r" eaLnBrk="1" hangingPunct="1">
                <a:defRPr/>
              </a:pPr>
              <a:t>‹Nr.›</a:t>
            </a:fld>
            <a:endParaRPr lang="de-DE" altLang="de-DE" sz="2800" smtClean="0">
              <a:solidFill>
                <a:srgbClr val="BFBFBF"/>
              </a:solidFill>
              <a:latin typeface="Cambria" pitchFamily="18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8189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8189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90717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90717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674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68313"/>
            <a:ext cx="26431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7889875" y="6880225"/>
            <a:ext cx="215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CFEF75A0-DA7A-40A7-A18E-CEDE72825EFF}" type="slidenum">
              <a:rPr lang="de-DE" altLang="de-DE" sz="2800" smtClean="0">
                <a:solidFill>
                  <a:srgbClr val="BFBFBF"/>
                </a:solidFill>
                <a:latin typeface="Cambria" pitchFamily="18" charset="0"/>
              </a:rPr>
              <a:pPr algn="r" eaLnBrk="1" hangingPunct="1">
                <a:defRPr/>
              </a:pPr>
              <a:t>‹Nr.›</a:t>
            </a:fld>
            <a:endParaRPr lang="de-DE" altLang="de-DE" sz="2800" smtClean="0">
              <a:solidFill>
                <a:srgbClr val="BFBFBF"/>
              </a:solidFill>
              <a:latin typeface="Cambria" pitchFamily="18" charset="0"/>
            </a:endParaRP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9217025" cy="97004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>
          <a:xfrm>
            <a:off x="734852" y="2731221"/>
            <a:ext cx="9211770" cy="400136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6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9217025" cy="53800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738187" y="2772519"/>
            <a:ext cx="9217025" cy="3960069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994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738188" y="1946275"/>
            <a:ext cx="3524250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435475" y="2039938"/>
            <a:ext cx="5511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30" r:id="rId3"/>
    <p:sldLayoutId id="2147483931" r:id="rId4"/>
    <p:sldLayoutId id="2147483932" r:id="rId5"/>
    <p:sldLayoutId id="2147483933" r:id="rId6"/>
  </p:sldLayoutIdLst>
  <p:timing>
    <p:tnLst>
      <p:par>
        <p:cTn id="1" dur="indefinite" restart="never" nodeType="tmRoot"/>
      </p:par>
    </p:tnLst>
  </p:timing>
  <p:txStyles>
    <p:titleStyle>
      <a:lvl1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 kern="1200">
          <a:solidFill>
            <a:srgbClr val="7F7F7F"/>
          </a:solidFill>
          <a:latin typeface="+mj-lt"/>
          <a:ea typeface="MS PGothic" pitchFamily="34" charset="-128"/>
          <a:cs typeface="MS PGothic" charset="0"/>
        </a:defRPr>
      </a:lvl1pPr>
      <a:lvl2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  <a:cs typeface="MS PGothic" charset="0"/>
        </a:defRPr>
      </a:lvl2pPr>
      <a:lvl3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  <a:cs typeface="MS PGothic" charset="0"/>
        </a:defRPr>
      </a:lvl3pPr>
      <a:lvl4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  <a:cs typeface="MS PGothic" charset="0"/>
        </a:defRPr>
      </a:lvl4pPr>
      <a:lvl5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  <a:cs typeface="MS PGothic" charset="0"/>
        </a:defRPr>
      </a:lvl5pPr>
      <a:lvl6pPr marL="4572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</a:defRPr>
      </a:lvl6pPr>
      <a:lvl7pPr marL="9144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</a:defRPr>
      </a:lvl7pPr>
      <a:lvl8pPr marL="13716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</a:defRPr>
      </a:lvl8pPr>
      <a:lvl9pPr marL="18288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  <a:ea typeface="MS PGothic" pitchFamily="34" charset="-128"/>
        </a:defRPr>
      </a:lvl9pPr>
    </p:titleStyle>
    <p:bodyStyle>
      <a:lvl1pPr marL="177800" indent="-17780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19138" indent="-177800" algn="l" defTabSz="99536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2.docx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954088" y="1473200"/>
            <a:ext cx="9339262" cy="2019300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en-US" altLang="de-DE" sz="4400" dirty="0" smtClean="0">
                <a:solidFill>
                  <a:schemeClr val="tx1"/>
                </a:solidFill>
              </a:rPr>
              <a:t>Cross-border labor mobility in the Central European Region. Insights from the TRANSLAB-Project</a:t>
            </a:r>
            <a:r>
              <a:rPr lang="en-US" altLang="de-DE" sz="3200" dirty="0" smtClean="0">
                <a:solidFill>
                  <a:schemeClr val="tx1"/>
                </a:solidFill>
              </a:rPr>
              <a:t/>
            </a:r>
            <a:br>
              <a:rPr lang="en-US" altLang="de-DE" sz="3200" dirty="0" smtClean="0">
                <a:solidFill>
                  <a:schemeClr val="tx1"/>
                </a:solidFill>
              </a:rPr>
            </a:br>
            <a:r>
              <a:rPr lang="en-US" altLang="de-DE" sz="3200" dirty="0" smtClean="0">
                <a:solidFill>
                  <a:schemeClr val="tx1"/>
                </a:solidFill>
              </a:rPr>
              <a:t/>
            </a:r>
            <a:br>
              <a:rPr lang="en-US" altLang="de-DE" sz="3200" dirty="0" smtClean="0">
                <a:solidFill>
                  <a:schemeClr val="tx1"/>
                </a:solidFill>
              </a:rPr>
            </a:br>
            <a:r>
              <a:rPr lang="en-US" altLang="de-DE" sz="3200" dirty="0" smtClean="0">
                <a:solidFill>
                  <a:schemeClr val="tx1"/>
                </a:solidFill>
              </a:rPr>
              <a:t>Research team:</a:t>
            </a:r>
            <a:br>
              <a:rPr lang="en-US" altLang="de-DE" sz="3200" dirty="0" smtClean="0">
                <a:solidFill>
                  <a:schemeClr val="tx1"/>
                </a:solidFill>
              </a:rPr>
            </a:br>
            <a:r>
              <a:rPr lang="en-US" altLang="de-DE" sz="2000" b="0" dirty="0" smtClean="0">
                <a:solidFill>
                  <a:schemeClr val="tx1"/>
                </a:solidFill>
              </a:rPr>
              <a:t>Univ.-Prof</a:t>
            </a:r>
            <a:r>
              <a:rPr lang="en-US" altLang="de-DE" sz="2000" b="0" dirty="0">
                <a:solidFill>
                  <a:schemeClr val="tx1"/>
                </a:solidFill>
              </a:rPr>
              <a:t>. Roland </a:t>
            </a:r>
            <a:r>
              <a:rPr lang="en-US" altLang="de-DE" sz="2000" b="0" dirty="0" smtClean="0">
                <a:solidFill>
                  <a:schemeClr val="tx1"/>
                </a:solidFill>
              </a:rPr>
              <a:t>Verwiebe </a:t>
            </a:r>
            <a:r>
              <a:rPr lang="en-US" altLang="de-DE" sz="2000" b="0" dirty="0">
                <a:solidFill>
                  <a:schemeClr val="tx1"/>
                </a:solidFill>
              </a:rPr>
              <a:t/>
            </a:r>
            <a:br>
              <a:rPr lang="en-US" altLang="de-DE" sz="2000" b="0" dirty="0">
                <a:solidFill>
                  <a:schemeClr val="tx1"/>
                </a:solidFill>
              </a:rPr>
            </a:br>
            <a:r>
              <a:rPr lang="en-US" altLang="de-DE" sz="2000" b="0" dirty="0" smtClean="0">
                <a:solidFill>
                  <a:schemeClr val="tx1"/>
                </a:solidFill>
              </a:rPr>
              <a:t>Prof</a:t>
            </a:r>
            <a:r>
              <a:rPr lang="en-US" altLang="de-DE" sz="2000" b="0" dirty="0">
                <a:solidFill>
                  <a:schemeClr val="tx1"/>
                </a:solidFill>
              </a:rPr>
              <a:t>. Christoph </a:t>
            </a:r>
            <a:r>
              <a:rPr lang="en-US" altLang="de-DE" sz="2000" b="0" dirty="0" err="1">
                <a:solidFill>
                  <a:schemeClr val="tx1"/>
                </a:solidFill>
              </a:rPr>
              <a:t>Reinprecht</a:t>
            </a:r>
            <a:r>
              <a:rPr lang="en-US" altLang="de-DE" sz="2000" b="0" dirty="0">
                <a:solidFill>
                  <a:schemeClr val="tx1"/>
                </a:solidFill>
              </a:rPr>
              <a:t/>
            </a:r>
            <a:br>
              <a:rPr lang="en-US" altLang="de-DE" sz="2000" b="0" dirty="0">
                <a:solidFill>
                  <a:schemeClr val="tx1"/>
                </a:solidFill>
              </a:rPr>
            </a:br>
            <a:r>
              <a:rPr lang="en-US" altLang="de-DE" sz="2000" b="0">
                <a:solidFill>
                  <a:schemeClr val="tx1"/>
                </a:solidFill>
              </a:rPr>
              <a:t>Laura </a:t>
            </a:r>
            <a:r>
              <a:rPr lang="en-US" altLang="de-DE" sz="2000" b="0" smtClean="0">
                <a:solidFill>
                  <a:schemeClr val="tx1"/>
                </a:solidFill>
              </a:rPr>
              <a:t>Wiesböck, </a:t>
            </a:r>
            <a:r>
              <a:rPr lang="en-US" altLang="de-DE" sz="2000" b="0" dirty="0">
                <a:solidFill>
                  <a:schemeClr val="tx1"/>
                </a:solidFill>
              </a:rPr>
              <a:t>M.A.</a:t>
            </a:r>
            <a:br>
              <a:rPr lang="en-US" altLang="de-DE" sz="2000" b="0" dirty="0">
                <a:solidFill>
                  <a:schemeClr val="tx1"/>
                </a:solidFill>
              </a:rPr>
            </a:br>
            <a:r>
              <a:rPr lang="en-US" altLang="de-DE" sz="2000" b="0" dirty="0" err="1">
                <a:solidFill>
                  <a:schemeClr val="tx1"/>
                </a:solidFill>
              </a:rPr>
              <a:t>MMag</a:t>
            </a:r>
            <a:r>
              <a:rPr lang="en-US" altLang="de-DE" sz="2000" b="0" dirty="0">
                <a:solidFill>
                  <a:schemeClr val="tx1"/>
                </a:solidFill>
              </a:rPr>
              <a:t>. Raimund </a:t>
            </a:r>
            <a:r>
              <a:rPr lang="en-US" altLang="de-DE" sz="2000" b="0" dirty="0" smtClean="0">
                <a:solidFill>
                  <a:schemeClr val="tx1"/>
                </a:solidFill>
              </a:rPr>
              <a:t>Haindorfer</a:t>
            </a:r>
            <a:br>
              <a:rPr lang="en-US" altLang="de-DE" sz="2000" b="0" dirty="0" smtClean="0">
                <a:solidFill>
                  <a:schemeClr val="tx1"/>
                </a:solidFill>
              </a:rPr>
            </a:br>
            <a:r>
              <a:rPr lang="en-US" altLang="de-DE" sz="2000" b="0" dirty="0">
                <a:solidFill>
                  <a:schemeClr val="tx1"/>
                </a:solidFill>
              </a:rPr>
              <a:t/>
            </a:r>
            <a:br>
              <a:rPr lang="en-US" altLang="de-DE" sz="2000" b="0" dirty="0">
                <a:solidFill>
                  <a:schemeClr val="tx1"/>
                </a:solidFill>
              </a:rPr>
            </a:br>
            <a:r>
              <a:rPr lang="en-US" altLang="de-DE" sz="2000" b="0" dirty="0" smtClean="0">
                <a:solidFill>
                  <a:schemeClr val="tx1"/>
                </a:solidFill>
              </a:rPr>
              <a:t>Department of Sociology</a:t>
            </a:r>
            <a:br>
              <a:rPr lang="en-US" altLang="de-DE" sz="2000" b="0" dirty="0" smtClean="0">
                <a:solidFill>
                  <a:schemeClr val="tx1"/>
                </a:solidFill>
              </a:rPr>
            </a:br>
            <a:r>
              <a:rPr lang="en-US" altLang="de-DE" sz="2000" b="0" dirty="0" smtClean="0">
                <a:solidFill>
                  <a:schemeClr val="tx1"/>
                </a:solidFill>
              </a:rPr>
              <a:t>University of Vienna</a:t>
            </a:r>
            <a:r>
              <a:rPr lang="en-US" altLang="de-DE" sz="2000" dirty="0" smtClean="0">
                <a:solidFill>
                  <a:schemeClr val="tx1"/>
                </a:solidFill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</a:rPr>
            </a:br>
            <a:r>
              <a:rPr lang="en-US" altLang="de-DE" sz="2000" dirty="0" smtClean="0">
                <a:solidFill>
                  <a:schemeClr val="tx1"/>
                </a:solidFill>
              </a:rPr>
              <a:t/>
            </a:r>
            <a:br>
              <a:rPr lang="en-US" altLang="de-DE" sz="2000" dirty="0" smtClean="0">
                <a:solidFill>
                  <a:schemeClr val="tx1"/>
                </a:solidFill>
              </a:rPr>
            </a:br>
            <a:r>
              <a:rPr lang="en-US" altLang="ja-JP" sz="2000" b="0" dirty="0" smtClean="0">
                <a:solidFill>
                  <a:schemeClr val="tx1"/>
                </a:solidFill>
              </a:rPr>
              <a:t/>
            </a:r>
            <a:br>
              <a:rPr lang="en-US" altLang="ja-JP" sz="2000" b="0" dirty="0" smtClean="0">
                <a:solidFill>
                  <a:schemeClr val="tx1"/>
                </a:solidFill>
              </a:rPr>
            </a:br>
            <a:endParaRPr lang="de-DE" altLang="de-DE" sz="32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124" y="612279"/>
            <a:ext cx="9217025" cy="538001"/>
          </a:xfrm>
        </p:spPr>
        <p:txBody>
          <a:bodyPr/>
          <a:lstStyle/>
          <a:p>
            <a:r>
              <a:rPr lang="de-AT" b="1" dirty="0" smtClean="0"/>
              <a:t>Life </a:t>
            </a:r>
            <a:r>
              <a:rPr lang="de-AT" b="1" dirty="0" err="1" smtClean="0"/>
              <a:t>expectancy</a:t>
            </a:r>
            <a:r>
              <a:rPr lang="de-AT" b="1" dirty="0" smtClean="0"/>
              <a:t> </a:t>
            </a:r>
            <a:r>
              <a:rPr lang="de-AT" b="1" dirty="0" err="1" smtClean="0"/>
              <a:t>below</a:t>
            </a:r>
            <a:r>
              <a:rPr lang="de-AT" b="1" dirty="0" smtClean="0"/>
              <a:t> </a:t>
            </a:r>
            <a:r>
              <a:rPr lang="de-AT" b="1" dirty="0" err="1" smtClean="0"/>
              <a:t>age</a:t>
            </a:r>
            <a:r>
              <a:rPr lang="de-AT" b="1" dirty="0" smtClean="0"/>
              <a:t> 1  (NUTS 2)</a:t>
            </a:r>
            <a:br>
              <a:rPr lang="de-AT" b="1" dirty="0" smtClean="0"/>
            </a:br>
            <a:r>
              <a:rPr lang="de-AT" b="1" dirty="0" smtClean="0"/>
              <a:t> </a:t>
            </a:r>
            <a:endParaRPr lang="de-AT" b="1" dirty="0"/>
          </a:p>
        </p:txBody>
      </p:sp>
      <p:graphicFrame>
        <p:nvGraphicFramePr>
          <p:cNvPr id="17" name="Bildplatzhalter 16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30245066"/>
              </p:ext>
            </p:extLst>
          </p:nvPr>
        </p:nvGraphicFramePr>
        <p:xfrm>
          <a:off x="954212" y="1692399"/>
          <a:ext cx="8784979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784"/>
                <a:gridCol w="1275239"/>
                <a:gridCol w="1275239"/>
                <a:gridCol w="1275239"/>
                <a:gridCol w="1275239"/>
                <a:gridCol w="1275239"/>
              </a:tblGrid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 dirty="0">
                          <a:effectLst/>
                        </a:rPr>
                        <a:t> </a:t>
                      </a:r>
                      <a:r>
                        <a:rPr lang="de-AT" sz="2200" b="1" u="none" strike="noStrike" dirty="0" smtClean="0">
                          <a:effectLst/>
                        </a:rPr>
                        <a:t>MEN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1990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1995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2000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2005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2012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Ceská republika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67.6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Jihozápad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73.5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Jihovýchod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73.1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Közép-Dunántúl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65.1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65.5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67.8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68.8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Nyugat-Dunántúl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66.2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66.5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68.1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 dirty="0">
                          <a:effectLst/>
                        </a:rPr>
                        <a:t>71.7</a:t>
                      </a:r>
                      <a:endParaRPr lang="de-AT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Burgenland (AT)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77.9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Niederösterreich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78.2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Wien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77.3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Oberösterreich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78.7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Slovensko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Bratislavský kraj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188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Západné Slovensko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 dirty="0">
                          <a:effectLst/>
                        </a:rPr>
                        <a:t>72.7</a:t>
                      </a:r>
                      <a:endParaRPr lang="de-AT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3114452" y="3276575"/>
            <a:ext cx="966785" cy="89846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8227020" y="3276575"/>
            <a:ext cx="966785" cy="89846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31144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8227020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5"/>
          <p:cNvSpPr>
            <a:spLocks noGrp="1"/>
          </p:cNvSpPr>
          <p:nvPr>
            <p:ph type="title" idx="4294967295"/>
          </p:nvPr>
        </p:nvSpPr>
        <p:spPr>
          <a:xfrm>
            <a:off x="738188" y="1692275"/>
            <a:ext cx="9577387" cy="936625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Economy and labour market</a:t>
            </a:r>
            <a:endParaRPr lang="de-DE" altLang="de-DE" sz="2800" smtClean="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723530"/>
              </p:ext>
            </p:extLst>
          </p:nvPr>
        </p:nvGraphicFramePr>
        <p:xfrm>
          <a:off x="809625" y="3708400"/>
          <a:ext cx="9361488" cy="2520952"/>
        </p:xfrm>
        <a:graphic>
          <a:graphicData uri="http://schemas.openxmlformats.org/drawingml/2006/table">
            <a:tbl>
              <a:tblPr/>
              <a:tblGrid>
                <a:gridCol w="1985963"/>
                <a:gridCol w="779462"/>
                <a:gridCol w="850900"/>
                <a:gridCol w="850900"/>
                <a:gridCol w="781050"/>
                <a:gridCol w="779463"/>
                <a:gridCol w="781050"/>
                <a:gridCol w="850900"/>
                <a:gridCol w="850900"/>
                <a:gridCol w="8509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2005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2006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2007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2008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2009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2010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2011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2012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2013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EU 27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22,500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23,700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23,500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24,500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Austria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29,800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31,300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33,000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34,000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33,100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34,100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35,700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36,400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Czech 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Rep,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Slovakia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7,100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Hungary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</a:tbl>
          </a:graphicData>
        </a:graphic>
      </p:graphicFrame>
      <p:sp>
        <p:nvSpPr>
          <p:cNvPr id="14418" name="Textfeld 7"/>
          <p:cNvSpPr txBox="1">
            <a:spLocks noChangeArrowheads="1"/>
          </p:cNvSpPr>
          <p:nvPr/>
        </p:nvSpPr>
        <p:spPr bwMode="auto">
          <a:xfrm>
            <a:off x="738188" y="6242050"/>
            <a:ext cx="93646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Source: Eurostat</a:t>
            </a:r>
          </a:p>
        </p:txBody>
      </p:sp>
      <p:sp>
        <p:nvSpPr>
          <p:cNvPr id="14427" name="Textfeld 3"/>
          <p:cNvSpPr txBox="1">
            <a:spLocks noChangeArrowheads="1"/>
          </p:cNvSpPr>
          <p:nvPr/>
        </p:nvSpPr>
        <p:spPr bwMode="auto">
          <a:xfrm>
            <a:off x="738188" y="2849563"/>
            <a:ext cx="9648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600" b="1"/>
              <a:t>GDP per capita in € - </a:t>
            </a:r>
            <a:r>
              <a:rPr lang="de-DE" altLang="de-DE" sz="2600"/>
              <a:t>Growing structural inequalitiy or convergence?</a:t>
            </a:r>
          </a:p>
        </p:txBody>
      </p:sp>
    </p:spTree>
    <p:extLst>
      <p:ext uri="{BB962C8B-B14F-4D97-AF65-F5344CB8AC3E}">
        <p14:creationId xmlns:p14="http://schemas.microsoft.com/office/powerpoint/2010/main" val="36314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5"/>
          <p:cNvSpPr>
            <a:spLocks noGrp="1"/>
          </p:cNvSpPr>
          <p:nvPr>
            <p:ph type="title" idx="4294967295"/>
          </p:nvPr>
        </p:nvSpPr>
        <p:spPr>
          <a:xfrm>
            <a:off x="738188" y="1692275"/>
            <a:ext cx="9577387" cy="936625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Economy and labour market</a:t>
            </a:r>
            <a:endParaRPr lang="de-DE" altLang="de-DE" sz="2800" smtClean="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52006648"/>
              </p:ext>
            </p:extLst>
          </p:nvPr>
        </p:nvGraphicFramePr>
        <p:xfrm>
          <a:off x="809625" y="3708400"/>
          <a:ext cx="9361488" cy="2520952"/>
        </p:xfrm>
        <a:graphic>
          <a:graphicData uri="http://schemas.openxmlformats.org/drawingml/2006/table">
            <a:tbl>
              <a:tblPr/>
              <a:tblGrid>
                <a:gridCol w="1985963"/>
                <a:gridCol w="779462"/>
                <a:gridCol w="850900"/>
                <a:gridCol w="850900"/>
                <a:gridCol w="781050"/>
                <a:gridCol w="779463"/>
                <a:gridCol w="781050"/>
                <a:gridCol w="850900"/>
                <a:gridCol w="850900"/>
                <a:gridCol w="8509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2005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2006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2007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2008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2009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2010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2011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2012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2013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EU 27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22,500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23,700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23,500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24,500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25,600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Austria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29,800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31,300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33,000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34,000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33,100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34,100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35,700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36,400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Czech 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Rep,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Slovakia</a:t>
                      </a: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7,100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13,200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13,300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Hungary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8,900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10,500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9,100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9,600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9,800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9,900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DE"/>
                    </a:solidFill>
                  </a:tcPr>
                </a:tc>
              </a:tr>
            </a:tbl>
          </a:graphicData>
        </a:graphic>
      </p:graphicFrame>
      <p:sp>
        <p:nvSpPr>
          <p:cNvPr id="14418" name="Textfeld 7"/>
          <p:cNvSpPr txBox="1">
            <a:spLocks noChangeArrowheads="1"/>
          </p:cNvSpPr>
          <p:nvPr/>
        </p:nvSpPr>
        <p:spPr bwMode="auto">
          <a:xfrm>
            <a:off x="738188" y="6242050"/>
            <a:ext cx="93646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Source: Eurostat</a:t>
            </a:r>
          </a:p>
        </p:txBody>
      </p:sp>
      <p:sp>
        <p:nvSpPr>
          <p:cNvPr id="38997" name="Oval 85"/>
          <p:cNvSpPr>
            <a:spLocks noChangeArrowheads="1"/>
          </p:cNvSpPr>
          <p:nvPr/>
        </p:nvSpPr>
        <p:spPr bwMode="auto">
          <a:xfrm>
            <a:off x="2754313" y="4572000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8998" name="Oval 86"/>
          <p:cNvSpPr>
            <a:spLocks noChangeArrowheads="1"/>
          </p:cNvSpPr>
          <p:nvPr/>
        </p:nvSpPr>
        <p:spPr bwMode="auto">
          <a:xfrm>
            <a:off x="8442325" y="4572000"/>
            <a:ext cx="865188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2749550" y="4962525"/>
            <a:ext cx="796925" cy="40163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0" name="Oval 85"/>
          <p:cNvSpPr>
            <a:spLocks noChangeArrowheads="1"/>
          </p:cNvSpPr>
          <p:nvPr/>
        </p:nvSpPr>
        <p:spPr bwMode="auto">
          <a:xfrm>
            <a:off x="8442325" y="4962525"/>
            <a:ext cx="893763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423" name="Oval 85"/>
          <p:cNvSpPr>
            <a:spLocks noChangeArrowheads="1"/>
          </p:cNvSpPr>
          <p:nvPr/>
        </p:nvSpPr>
        <p:spPr bwMode="auto">
          <a:xfrm>
            <a:off x="2747963" y="5364163"/>
            <a:ext cx="798512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12" name="Oval 85"/>
          <p:cNvSpPr>
            <a:spLocks noChangeArrowheads="1"/>
          </p:cNvSpPr>
          <p:nvPr/>
        </p:nvSpPr>
        <p:spPr bwMode="auto">
          <a:xfrm>
            <a:off x="8442325" y="5364163"/>
            <a:ext cx="876300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425" name="Oval 85"/>
          <p:cNvSpPr>
            <a:spLocks noChangeArrowheads="1"/>
          </p:cNvSpPr>
          <p:nvPr/>
        </p:nvSpPr>
        <p:spPr bwMode="auto">
          <a:xfrm>
            <a:off x="2747963" y="5810250"/>
            <a:ext cx="798512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14426" name="Oval 85"/>
          <p:cNvSpPr>
            <a:spLocks noChangeArrowheads="1"/>
          </p:cNvSpPr>
          <p:nvPr/>
        </p:nvSpPr>
        <p:spPr bwMode="auto">
          <a:xfrm>
            <a:off x="8442325" y="5795963"/>
            <a:ext cx="893763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/>
          </a:p>
        </p:txBody>
      </p:sp>
      <p:sp>
        <p:nvSpPr>
          <p:cNvPr id="14427" name="Textfeld 3"/>
          <p:cNvSpPr txBox="1">
            <a:spLocks noChangeArrowheads="1"/>
          </p:cNvSpPr>
          <p:nvPr/>
        </p:nvSpPr>
        <p:spPr bwMode="auto">
          <a:xfrm>
            <a:off x="738188" y="2849563"/>
            <a:ext cx="9648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600" b="1"/>
              <a:t>GDP per capita in € - </a:t>
            </a:r>
            <a:r>
              <a:rPr lang="de-DE" altLang="de-DE" sz="2600"/>
              <a:t>Growing structural inequalitiy or convergence?</a:t>
            </a:r>
          </a:p>
        </p:txBody>
      </p:sp>
    </p:spTree>
    <p:extLst>
      <p:ext uri="{BB962C8B-B14F-4D97-AF65-F5344CB8AC3E}">
        <p14:creationId xmlns:p14="http://schemas.microsoft.com/office/powerpoint/2010/main" val="41829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6388" y="252413"/>
            <a:ext cx="9217025" cy="733425"/>
          </a:xfrm>
        </p:spPr>
        <p:txBody>
          <a:bodyPr>
            <a:normAutofit/>
          </a:bodyPr>
          <a:lstStyle/>
          <a:p>
            <a:r>
              <a:rPr lang="en-US" altLang="de-DE" dirty="0" smtClean="0"/>
              <a:t>Household income and GDP on Nuts2 Level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29957"/>
              </p:ext>
            </p:extLst>
          </p:nvPr>
        </p:nvGraphicFramePr>
        <p:xfrm>
          <a:off x="162124" y="1188345"/>
          <a:ext cx="10225135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4191"/>
                <a:gridCol w="766434"/>
                <a:gridCol w="766434"/>
                <a:gridCol w="888161"/>
                <a:gridCol w="776579"/>
                <a:gridCol w="888161"/>
                <a:gridCol w="883655"/>
                <a:gridCol w="883655"/>
                <a:gridCol w="775450"/>
                <a:gridCol w="1004254"/>
                <a:gridCol w="888161"/>
              </a:tblGrid>
              <a:tr h="5129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Household income per capita (PPS)</a:t>
                      </a:r>
                      <a:endParaRPr lang="de-AT" sz="20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GDP per capita (PPS)</a:t>
                      </a:r>
                      <a:endParaRPr lang="de-AT" sz="20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4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2006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2008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2009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2011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2006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2008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2009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2011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7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Austria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15,400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25,100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31,100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32,300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7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Lower Austria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25,700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Vienna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34,600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38,300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84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Upper Austria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31,100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32,500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34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Burgenland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21,700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Czech Republic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7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Jihozápad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6,900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7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Jihovýchod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6,700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4156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Slovakia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65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Bratislavský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kraj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588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Západné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</a:rPr>
                        <a:t>Slovens</a:t>
                      </a:r>
                      <a:r>
                        <a:rPr lang="en-GB" sz="1600" dirty="0" smtClean="0">
                          <a:effectLst/>
                        </a:rPr>
                        <a:t>.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Hungary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10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Közép-Dunántúl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Nyugat-Dunántúl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11,600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9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6388" y="252413"/>
            <a:ext cx="9217025" cy="733425"/>
          </a:xfrm>
        </p:spPr>
        <p:txBody>
          <a:bodyPr>
            <a:normAutofit/>
          </a:bodyPr>
          <a:lstStyle/>
          <a:p>
            <a:r>
              <a:rPr lang="en-US" altLang="de-DE" dirty="0" smtClean="0"/>
              <a:t>Household income and GDP on Nuts2 Level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85133"/>
              </p:ext>
            </p:extLst>
          </p:nvPr>
        </p:nvGraphicFramePr>
        <p:xfrm>
          <a:off x="162124" y="1188345"/>
          <a:ext cx="10225135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4191"/>
                <a:gridCol w="766434"/>
                <a:gridCol w="766434"/>
                <a:gridCol w="888161"/>
                <a:gridCol w="776579"/>
                <a:gridCol w="888161"/>
                <a:gridCol w="883655"/>
                <a:gridCol w="883655"/>
                <a:gridCol w="775450"/>
                <a:gridCol w="1004254"/>
                <a:gridCol w="888161"/>
              </a:tblGrid>
              <a:tr h="5129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Household income per capita (PPS)</a:t>
                      </a:r>
                      <a:endParaRPr lang="de-AT" sz="20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GDP per capita (PPS)</a:t>
                      </a:r>
                      <a:endParaRPr lang="de-AT" sz="20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4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2006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2008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2009</a:t>
                      </a:r>
                      <a:endParaRPr lang="de-AT" sz="16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2011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2000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2006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2008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2009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2011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7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Austria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25,100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31,100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32,300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7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Lower Austria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25,700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Vienna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34,600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38,300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84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Upper Austria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24,300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31,100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29,300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32,500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34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Burgenland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21,700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Czech Republic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7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Jihozápad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6,900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7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Jihovýchod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6,700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4156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Slovakia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656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Bratislavský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kraj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20,700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34,800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41,600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46,600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588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Západné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</a:rPr>
                        <a:t>Slovens</a:t>
                      </a:r>
                      <a:r>
                        <a:rPr lang="en-GB" sz="1600" dirty="0" smtClean="0">
                          <a:effectLst/>
                        </a:rPr>
                        <a:t>.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10,700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18,100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41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Hungary</a:t>
                      </a:r>
                      <a:endParaRPr lang="de-AT" sz="16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10,300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16,900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310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Közép-Dunántúl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5,400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9,900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13,600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12,800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  <a:tr h="290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Nyugat-Dunántúl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5,800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7,900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8,200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5600</a:t>
                      </a:r>
                      <a:endParaRPr lang="de-AT" sz="16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11,600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15,000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15,500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14,300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</a:rPr>
                        <a:t>17,100</a:t>
                      </a:r>
                      <a:endParaRPr lang="de-AT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5595" marR="65595" marT="0" marB="0" anchor="ctr"/>
                </a:tc>
              </a:tr>
            </a:tbl>
          </a:graphicData>
        </a:graphic>
      </p:graphicFrame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9595172" y="5076775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9511047" y="2700511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6066706" y="5048993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6066706" y="2657821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162124" y="2657821"/>
            <a:ext cx="792162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18680" y="5083638"/>
            <a:ext cx="1655611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5"/>
          <p:cNvSpPr>
            <a:spLocks noGrp="1"/>
          </p:cNvSpPr>
          <p:nvPr>
            <p:ph type="title"/>
          </p:nvPr>
        </p:nvSpPr>
        <p:spPr>
          <a:xfrm>
            <a:off x="738188" y="1476375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Economy and labour market</a:t>
            </a: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quarter" idx="4"/>
          </p:nvPr>
        </p:nvGraphicFramePr>
        <p:xfrm>
          <a:off x="809625" y="3492500"/>
          <a:ext cx="9361487" cy="252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770"/>
                <a:gridCol w="780123"/>
                <a:gridCol w="851045"/>
                <a:gridCol w="851045"/>
                <a:gridCol w="780123"/>
                <a:gridCol w="780123"/>
                <a:gridCol w="780123"/>
                <a:gridCol w="851045"/>
                <a:gridCol w="851045"/>
                <a:gridCol w="851045"/>
              </a:tblGrid>
              <a:tr h="420158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2006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 smtClean="0"/>
                        <a:t>EU 27</a:t>
                      </a:r>
                      <a:endParaRPr lang="de-DE" sz="1600" b="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Austria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n.a</a:t>
                      </a:r>
                      <a:r>
                        <a:rPr lang="de-DE" sz="1600" dirty="0" smtClean="0"/>
                        <a:t>.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Czech Rep.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err="1" smtClean="0"/>
                        <a:t>Slovakia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16.4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13.5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9.6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13.7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err="1" smtClean="0"/>
                        <a:t>Hungary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</a:tbl>
          </a:graphicData>
        </a:graphic>
      </p:graphicFrame>
      <p:sp>
        <p:nvSpPr>
          <p:cNvPr id="17490" name="Textfeld 3"/>
          <p:cNvSpPr txBox="1">
            <a:spLocks noChangeArrowheads="1"/>
          </p:cNvSpPr>
          <p:nvPr/>
        </p:nvSpPr>
        <p:spPr bwMode="auto">
          <a:xfrm>
            <a:off x="790575" y="2628900"/>
            <a:ext cx="98123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600" b="1"/>
              <a:t>Unemployment rate</a:t>
            </a:r>
            <a:r>
              <a:rPr lang="de-DE" altLang="de-DE" sz="2600"/>
              <a:t> - Growing structural inequality or convergence?</a:t>
            </a:r>
          </a:p>
        </p:txBody>
      </p:sp>
      <p:sp>
        <p:nvSpPr>
          <p:cNvPr id="17491" name="Textfeld 7"/>
          <p:cNvSpPr txBox="1">
            <a:spLocks noChangeArrowheads="1"/>
          </p:cNvSpPr>
          <p:nvPr/>
        </p:nvSpPr>
        <p:spPr bwMode="auto">
          <a:xfrm>
            <a:off x="738188" y="6100763"/>
            <a:ext cx="9364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Source: Eurostat</a:t>
            </a:r>
          </a:p>
        </p:txBody>
      </p:sp>
      <p:sp>
        <p:nvSpPr>
          <p:cNvPr id="12" name="Rechteck 11"/>
          <p:cNvSpPr/>
          <p:nvPr/>
        </p:nvSpPr>
        <p:spPr>
          <a:xfrm>
            <a:off x="5275263" y="3492500"/>
            <a:ext cx="4895850" cy="2520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8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5"/>
          <p:cNvSpPr>
            <a:spLocks noGrp="1"/>
          </p:cNvSpPr>
          <p:nvPr>
            <p:ph type="title"/>
          </p:nvPr>
        </p:nvSpPr>
        <p:spPr>
          <a:xfrm>
            <a:off x="738188" y="1476375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Economy and labour market</a:t>
            </a: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sz="quarter" idx="4"/>
          </p:nvPr>
        </p:nvGraphicFramePr>
        <p:xfrm>
          <a:off x="809625" y="3492500"/>
          <a:ext cx="9361487" cy="252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770"/>
                <a:gridCol w="780123"/>
                <a:gridCol w="851045"/>
                <a:gridCol w="851045"/>
                <a:gridCol w="780123"/>
                <a:gridCol w="780123"/>
                <a:gridCol w="780123"/>
                <a:gridCol w="851045"/>
                <a:gridCol w="851045"/>
                <a:gridCol w="851045"/>
              </a:tblGrid>
              <a:tr h="420158"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2006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2013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 smtClean="0"/>
                        <a:t>EU 27</a:t>
                      </a:r>
                      <a:endParaRPr lang="de-DE" sz="1600" b="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Austria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 smtClean="0"/>
                        <a:t>n.a</a:t>
                      </a:r>
                      <a:r>
                        <a:rPr lang="de-DE" sz="1600" dirty="0" smtClean="0"/>
                        <a:t>.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Czech Rep.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7.3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err="1" smtClean="0"/>
                        <a:t>Slovakia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16.4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13.5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9.6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12.1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13.7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  <a:tr h="420158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err="1" smtClean="0"/>
                        <a:t>Hungary</a:t>
                      </a:r>
                      <a:endParaRPr lang="de-DE" sz="1600" b="1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7.5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7.4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7.8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10.0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10.9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10.2</a:t>
                      </a:r>
                      <a:endParaRPr lang="de-DE" sz="1600" dirty="0"/>
                    </a:p>
                  </a:txBody>
                  <a:tcPr marL="91444" marR="91444" marT="45711" marB="45711"/>
                </a:tc>
              </a:tr>
            </a:tbl>
          </a:graphicData>
        </a:graphic>
      </p:graphicFrame>
      <p:sp>
        <p:nvSpPr>
          <p:cNvPr id="17490" name="Textfeld 3"/>
          <p:cNvSpPr txBox="1">
            <a:spLocks noChangeArrowheads="1"/>
          </p:cNvSpPr>
          <p:nvPr/>
        </p:nvSpPr>
        <p:spPr bwMode="auto">
          <a:xfrm>
            <a:off x="790575" y="2628900"/>
            <a:ext cx="98123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600" b="1"/>
              <a:t>Unemployment rate</a:t>
            </a:r>
            <a:r>
              <a:rPr lang="de-DE" altLang="de-DE" sz="2600"/>
              <a:t> - Growing structural inequality or convergence?</a:t>
            </a:r>
          </a:p>
        </p:txBody>
      </p:sp>
      <p:sp>
        <p:nvSpPr>
          <p:cNvPr id="17491" name="Textfeld 7"/>
          <p:cNvSpPr txBox="1">
            <a:spLocks noChangeArrowheads="1"/>
          </p:cNvSpPr>
          <p:nvPr/>
        </p:nvSpPr>
        <p:spPr bwMode="auto">
          <a:xfrm>
            <a:off x="738188" y="6100763"/>
            <a:ext cx="93646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Source: Eurostat</a:t>
            </a:r>
          </a:p>
        </p:txBody>
      </p:sp>
      <p:sp>
        <p:nvSpPr>
          <p:cNvPr id="14423" name="Oval 87"/>
          <p:cNvSpPr>
            <a:spLocks noChangeArrowheads="1"/>
          </p:cNvSpPr>
          <p:nvPr/>
        </p:nvSpPr>
        <p:spPr bwMode="auto">
          <a:xfrm>
            <a:off x="8515350" y="4318000"/>
            <a:ext cx="719138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7"/>
          <p:cNvSpPr>
            <a:spLocks noChangeArrowheads="1"/>
          </p:cNvSpPr>
          <p:nvPr/>
        </p:nvSpPr>
        <p:spPr bwMode="auto">
          <a:xfrm>
            <a:off x="8515350" y="4718050"/>
            <a:ext cx="719138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0" name="Oval 87"/>
          <p:cNvSpPr>
            <a:spLocks noChangeArrowheads="1"/>
          </p:cNvSpPr>
          <p:nvPr/>
        </p:nvSpPr>
        <p:spPr bwMode="auto">
          <a:xfrm>
            <a:off x="8515350" y="5149850"/>
            <a:ext cx="719138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1" name="Oval 87"/>
          <p:cNvSpPr>
            <a:spLocks noChangeArrowheads="1"/>
          </p:cNvSpPr>
          <p:nvPr/>
        </p:nvSpPr>
        <p:spPr bwMode="auto">
          <a:xfrm>
            <a:off x="8515350" y="5629275"/>
            <a:ext cx="719138" cy="360363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275263" y="3492500"/>
            <a:ext cx="4895850" cy="2520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Oval 87"/>
          <p:cNvSpPr>
            <a:spLocks noChangeArrowheads="1"/>
          </p:cNvSpPr>
          <p:nvPr/>
        </p:nvSpPr>
        <p:spPr bwMode="auto">
          <a:xfrm>
            <a:off x="5291138" y="4298950"/>
            <a:ext cx="719137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" name="Oval 87"/>
          <p:cNvSpPr>
            <a:spLocks noChangeArrowheads="1"/>
          </p:cNvSpPr>
          <p:nvPr/>
        </p:nvSpPr>
        <p:spPr bwMode="auto">
          <a:xfrm>
            <a:off x="5283200" y="4718050"/>
            <a:ext cx="720725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5" name="Oval 87"/>
          <p:cNvSpPr>
            <a:spLocks noChangeArrowheads="1"/>
          </p:cNvSpPr>
          <p:nvPr/>
        </p:nvSpPr>
        <p:spPr bwMode="auto">
          <a:xfrm>
            <a:off x="5291138" y="5149850"/>
            <a:ext cx="719137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" name="Oval 87"/>
          <p:cNvSpPr>
            <a:spLocks noChangeArrowheads="1"/>
          </p:cNvSpPr>
          <p:nvPr/>
        </p:nvSpPr>
        <p:spPr bwMode="auto">
          <a:xfrm>
            <a:off x="5291138" y="5564188"/>
            <a:ext cx="719137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8" y="468263"/>
            <a:ext cx="9217025" cy="538001"/>
          </a:xfrm>
        </p:spPr>
        <p:txBody>
          <a:bodyPr/>
          <a:lstStyle/>
          <a:p>
            <a:r>
              <a:rPr lang="en-GB" b="1" dirty="0"/>
              <a:t>Unemployment and poverty </a:t>
            </a:r>
            <a:r>
              <a:rPr lang="en-GB" b="1" dirty="0" smtClean="0"/>
              <a:t>rate (Nuts-2 level)</a:t>
            </a:r>
            <a:endParaRPr lang="de-AT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516757317"/>
              </p:ext>
            </p:extLst>
          </p:nvPr>
        </p:nvGraphicFramePr>
        <p:xfrm>
          <a:off x="378150" y="1476373"/>
          <a:ext cx="10009111" cy="5436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5514"/>
                <a:gridCol w="718247"/>
                <a:gridCol w="717143"/>
                <a:gridCol w="829679"/>
                <a:gridCol w="727072"/>
                <a:gridCol w="931182"/>
                <a:gridCol w="721556"/>
                <a:gridCol w="721556"/>
                <a:gridCol w="725970"/>
                <a:gridCol w="935596"/>
                <a:gridCol w="935596"/>
              </a:tblGrid>
              <a:tr h="434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Unemployment rate in %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Poverty rate in %</a:t>
                      </a:r>
                      <a:endParaRPr lang="de-AT" sz="18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3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2000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2005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Austria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Lower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Vienna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15.2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Upper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Burgenland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Czech Republic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Jihozápad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Jihovýchod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Slovakia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Bratislavský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kraj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Západné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Slovensko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Hungary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Közép-Dunántúl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Nyugat-Dunántúl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4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8" y="468263"/>
            <a:ext cx="9217025" cy="538001"/>
          </a:xfrm>
        </p:spPr>
        <p:txBody>
          <a:bodyPr/>
          <a:lstStyle/>
          <a:p>
            <a:r>
              <a:rPr lang="en-GB" b="1" dirty="0"/>
              <a:t>Unemployment and poverty </a:t>
            </a:r>
            <a:r>
              <a:rPr lang="en-GB" b="1" dirty="0" smtClean="0"/>
              <a:t>rate (Nuts-2 level)</a:t>
            </a:r>
            <a:endParaRPr lang="de-AT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63953532"/>
              </p:ext>
            </p:extLst>
          </p:nvPr>
        </p:nvGraphicFramePr>
        <p:xfrm>
          <a:off x="378150" y="1476373"/>
          <a:ext cx="10009111" cy="5436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5514"/>
                <a:gridCol w="718247"/>
                <a:gridCol w="717143"/>
                <a:gridCol w="829679"/>
                <a:gridCol w="727072"/>
                <a:gridCol w="931182"/>
                <a:gridCol w="721556"/>
                <a:gridCol w="721556"/>
                <a:gridCol w="725970"/>
                <a:gridCol w="935596"/>
                <a:gridCol w="935596"/>
              </a:tblGrid>
              <a:tr h="434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Unemployment rate in %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Poverty rate in %</a:t>
                      </a:r>
                      <a:endParaRPr lang="de-AT" sz="18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3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2000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2005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Austria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Lower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Vienna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15.2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Upper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Burgenland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Czech Republic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8.8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Jihozápad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Jihovýchod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Slovakia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Bratislavský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kraj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Západné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Slovensko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Hungary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Közép-Dunántúl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8.8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Nyugat-Dunántúl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6378104" y="288798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9523164" y="288798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6354812" y="5220791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9467517" y="5220791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6354812" y="6228903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0" name="Oval 85"/>
          <p:cNvSpPr>
            <a:spLocks noChangeArrowheads="1"/>
          </p:cNvSpPr>
          <p:nvPr/>
        </p:nvSpPr>
        <p:spPr bwMode="auto">
          <a:xfrm>
            <a:off x="9523164" y="625720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1" name="Oval 85"/>
          <p:cNvSpPr>
            <a:spLocks noChangeArrowheads="1"/>
          </p:cNvSpPr>
          <p:nvPr/>
        </p:nvSpPr>
        <p:spPr bwMode="auto">
          <a:xfrm>
            <a:off x="6354812" y="421267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2" name="Oval 85"/>
          <p:cNvSpPr>
            <a:spLocks noChangeArrowheads="1"/>
          </p:cNvSpPr>
          <p:nvPr/>
        </p:nvSpPr>
        <p:spPr bwMode="auto">
          <a:xfrm>
            <a:off x="9523164" y="421267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1" name="Oval 85"/>
          <p:cNvSpPr>
            <a:spLocks noChangeArrowheads="1"/>
          </p:cNvSpPr>
          <p:nvPr/>
        </p:nvSpPr>
        <p:spPr bwMode="auto">
          <a:xfrm>
            <a:off x="378148" y="288798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2" name="Oval 85"/>
          <p:cNvSpPr>
            <a:spLocks noChangeArrowheads="1"/>
          </p:cNvSpPr>
          <p:nvPr/>
        </p:nvSpPr>
        <p:spPr bwMode="auto">
          <a:xfrm>
            <a:off x="378148" y="6221581"/>
            <a:ext cx="165618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3" name="Oval 85"/>
          <p:cNvSpPr>
            <a:spLocks noChangeArrowheads="1"/>
          </p:cNvSpPr>
          <p:nvPr/>
        </p:nvSpPr>
        <p:spPr bwMode="auto">
          <a:xfrm>
            <a:off x="359858" y="5220791"/>
            <a:ext cx="167447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4" name="Oval 85"/>
          <p:cNvSpPr>
            <a:spLocks noChangeArrowheads="1"/>
          </p:cNvSpPr>
          <p:nvPr/>
        </p:nvSpPr>
        <p:spPr bwMode="auto">
          <a:xfrm>
            <a:off x="378148" y="4212679"/>
            <a:ext cx="108019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8" y="468263"/>
            <a:ext cx="9217025" cy="538001"/>
          </a:xfrm>
        </p:spPr>
        <p:txBody>
          <a:bodyPr/>
          <a:lstStyle/>
          <a:p>
            <a:r>
              <a:rPr lang="en-GB" b="1" dirty="0"/>
              <a:t>Unemployment and poverty </a:t>
            </a:r>
            <a:r>
              <a:rPr lang="en-GB" b="1" dirty="0" smtClean="0"/>
              <a:t>rate (Nuts-2 level)</a:t>
            </a:r>
            <a:endParaRPr lang="de-AT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63953532"/>
              </p:ext>
            </p:extLst>
          </p:nvPr>
        </p:nvGraphicFramePr>
        <p:xfrm>
          <a:off x="378150" y="1476373"/>
          <a:ext cx="10009111" cy="5436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5514"/>
                <a:gridCol w="718247"/>
                <a:gridCol w="717143"/>
                <a:gridCol w="829679"/>
                <a:gridCol w="727072"/>
                <a:gridCol w="931182"/>
                <a:gridCol w="721556"/>
                <a:gridCol w="721556"/>
                <a:gridCol w="725970"/>
                <a:gridCol w="935596"/>
                <a:gridCol w="935596"/>
              </a:tblGrid>
              <a:tr h="434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Unemployment rate in %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Poverty rate in %</a:t>
                      </a:r>
                      <a:endParaRPr lang="de-AT" sz="18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3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2000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2005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2006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2008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2009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2013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Austria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4.7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Lower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Vienna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15.2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Upper Austria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Burgenland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Czech Republic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Jihozápad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Jihovýchod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Slovakia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Bratislavský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kraj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Západné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Slovensko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Hungary</a:t>
                      </a:r>
                      <a:endParaRPr lang="de-AT" sz="18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14.3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Közép-Dunántúl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5.2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6.0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11.1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13.3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11.5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33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Nyugat-Dunántúl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5.7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4.9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8.6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7.8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de-AT" sz="18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Oval 85"/>
          <p:cNvSpPr>
            <a:spLocks noChangeArrowheads="1"/>
          </p:cNvSpPr>
          <p:nvPr/>
        </p:nvSpPr>
        <p:spPr bwMode="auto">
          <a:xfrm>
            <a:off x="2394372" y="2887989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4" name="Oval 85"/>
          <p:cNvSpPr>
            <a:spLocks noChangeArrowheads="1"/>
          </p:cNvSpPr>
          <p:nvPr/>
        </p:nvSpPr>
        <p:spPr bwMode="auto">
          <a:xfrm>
            <a:off x="5520857" y="2887989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5" name="Oval 85"/>
          <p:cNvSpPr>
            <a:spLocks noChangeArrowheads="1"/>
          </p:cNvSpPr>
          <p:nvPr/>
        </p:nvSpPr>
        <p:spPr bwMode="auto">
          <a:xfrm>
            <a:off x="2394372" y="4212679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6" name="Oval 85"/>
          <p:cNvSpPr>
            <a:spLocks noChangeArrowheads="1"/>
          </p:cNvSpPr>
          <p:nvPr/>
        </p:nvSpPr>
        <p:spPr bwMode="auto">
          <a:xfrm>
            <a:off x="5505424" y="4212985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7" name="Oval 85"/>
          <p:cNvSpPr>
            <a:spLocks noChangeArrowheads="1"/>
          </p:cNvSpPr>
          <p:nvPr/>
        </p:nvSpPr>
        <p:spPr bwMode="auto">
          <a:xfrm>
            <a:off x="2411956" y="5220791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8" name="Oval 85"/>
          <p:cNvSpPr>
            <a:spLocks noChangeArrowheads="1"/>
          </p:cNvSpPr>
          <p:nvPr/>
        </p:nvSpPr>
        <p:spPr bwMode="auto">
          <a:xfrm>
            <a:off x="5505424" y="5220791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9" name="Oval 85"/>
          <p:cNvSpPr>
            <a:spLocks noChangeArrowheads="1"/>
          </p:cNvSpPr>
          <p:nvPr/>
        </p:nvSpPr>
        <p:spPr bwMode="auto">
          <a:xfrm>
            <a:off x="2394372" y="6257513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0" name="Oval 85"/>
          <p:cNvSpPr>
            <a:spLocks noChangeArrowheads="1"/>
          </p:cNvSpPr>
          <p:nvPr/>
        </p:nvSpPr>
        <p:spPr bwMode="auto">
          <a:xfrm>
            <a:off x="5505424" y="6257513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1" name="Oval 85"/>
          <p:cNvSpPr>
            <a:spLocks noChangeArrowheads="1"/>
          </p:cNvSpPr>
          <p:nvPr/>
        </p:nvSpPr>
        <p:spPr bwMode="auto">
          <a:xfrm>
            <a:off x="378148" y="2887989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2" name="Oval 85"/>
          <p:cNvSpPr>
            <a:spLocks noChangeArrowheads="1"/>
          </p:cNvSpPr>
          <p:nvPr/>
        </p:nvSpPr>
        <p:spPr bwMode="auto">
          <a:xfrm>
            <a:off x="378148" y="6221581"/>
            <a:ext cx="165618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3" name="Oval 85"/>
          <p:cNvSpPr>
            <a:spLocks noChangeArrowheads="1"/>
          </p:cNvSpPr>
          <p:nvPr/>
        </p:nvSpPr>
        <p:spPr bwMode="auto">
          <a:xfrm>
            <a:off x="359858" y="5220791"/>
            <a:ext cx="167447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24" name="Oval 85"/>
          <p:cNvSpPr>
            <a:spLocks noChangeArrowheads="1"/>
          </p:cNvSpPr>
          <p:nvPr/>
        </p:nvSpPr>
        <p:spPr bwMode="auto">
          <a:xfrm>
            <a:off x="378148" y="4212679"/>
            <a:ext cx="1080194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5"/>
          <p:cNvSpPr>
            <a:spLocks noGrp="1"/>
          </p:cNvSpPr>
          <p:nvPr>
            <p:ph type="title"/>
          </p:nvPr>
        </p:nvSpPr>
        <p:spPr>
          <a:xfrm>
            <a:off x="594172" y="612279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>Research Interest</a:t>
            </a:r>
          </a:p>
        </p:txBody>
      </p:sp>
      <p:sp>
        <p:nvSpPr>
          <p:cNvPr id="10243" name="Inhaltsplatzhalter 6"/>
          <p:cNvSpPr>
            <a:spLocks noGrp="1"/>
          </p:cNvSpPr>
          <p:nvPr>
            <p:ph sz="quarter" idx="4"/>
          </p:nvPr>
        </p:nvSpPr>
        <p:spPr>
          <a:xfrm>
            <a:off x="735012" y="1404367"/>
            <a:ext cx="9724255" cy="532822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In-depth look at the transnational labor market of the </a:t>
            </a:r>
            <a:r>
              <a:rPr lang="en-US" b="1" dirty="0">
                <a:ea typeface="ＭＳ Ｐゴシック" charset="0"/>
                <a:cs typeface="ＭＳ Ｐゴシック" charset="0"/>
              </a:rPr>
              <a:t>Central European Region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err="1">
                <a:ea typeface="ＭＳ Ｐゴシック" charset="0"/>
                <a:cs typeface="ＭＳ Ｐゴシック" charset="0"/>
              </a:rPr>
              <a:t>Centrope</a:t>
            </a:r>
            <a:r>
              <a:rPr lang="en-US" smtClean="0">
                <a:ea typeface="ＭＳ Ｐゴシック" charset="0"/>
                <a:cs typeface="ＭＳ Ｐゴシック" charset="0"/>
              </a:rPr>
              <a:t>), </a:t>
            </a:r>
            <a:r>
              <a:rPr lang="en-US" dirty="0">
                <a:ea typeface="ＭＳ Ｐゴシック" charset="0"/>
                <a:cs typeface="ＭＳ Ｐゴシック" charset="0"/>
              </a:rPr>
              <a:t>where a specific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historical political </a:t>
            </a:r>
            <a:r>
              <a:rPr lang="en-US" dirty="0">
                <a:ea typeface="ＭＳ Ｐゴシック" charset="0"/>
                <a:cs typeface="ＭＳ Ｐゴシック" charset="0"/>
              </a:rPr>
              <a:t>context and European transformations are interfering. 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Mixed method approach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Key research areas: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Reasons for cross-border commuting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Upward/downward mobility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Job finding strategies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Life satisfaction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Relevance of social networks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Working conditions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Differences in these research areas </a:t>
            </a:r>
            <a:r>
              <a:rPr lang="en-US" smtClean="0">
                <a:ea typeface="ＭＳ Ｐゴシック" charset="0"/>
                <a:cs typeface="ＭＳ Ｐゴシック" charset="0"/>
              </a:rPr>
              <a:t>regarding gender, age, education, social capital,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400" dirty="0">
              <a:solidFill>
                <a:srgbClr val="0D0D0D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Inhaltsplatzhalter 6"/>
          <p:cNvSpPr>
            <a:spLocks noGrp="1"/>
          </p:cNvSpPr>
          <p:nvPr>
            <p:ph sz="quarter" idx="4"/>
          </p:nvPr>
        </p:nvSpPr>
        <p:spPr>
          <a:xfrm>
            <a:off x="377825" y="1547813"/>
            <a:ext cx="3171825" cy="2160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de-DE" sz="2400" b="1" smtClean="0">
                <a:solidFill>
                  <a:srgbClr val="0D0D0D"/>
                </a:solidFill>
              </a:rPr>
              <a:t>Prices of consumer goods and services –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altLang="de-DE" sz="2400" smtClean="0"/>
              <a:t>Structural inequalitiy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altLang="de-DE" sz="2400" smtClean="0"/>
              <a:t>or convergence?</a:t>
            </a:r>
            <a:endParaRPr lang="en-US" altLang="de-DE" sz="2400" smtClean="0">
              <a:solidFill>
                <a:srgbClr val="0D0D0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de-DE" sz="2400" smtClean="0">
              <a:solidFill>
                <a:srgbClr val="0D0D0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de-DE" sz="2600" smtClean="0">
              <a:solidFill>
                <a:srgbClr val="0D0D0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de-DE" sz="1900" smtClean="0">
              <a:solidFill>
                <a:srgbClr val="0D0D0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de-DE" sz="1900" smtClean="0">
              <a:solidFill>
                <a:srgbClr val="0D0D0D"/>
              </a:solidFill>
            </a:endParaRPr>
          </a:p>
          <a:p>
            <a:pPr marL="0" indent="0" eaLnBrk="1" hangingPunct="1"/>
            <a:endParaRPr lang="en-US" altLang="de-DE" sz="1900" smtClean="0">
              <a:solidFill>
                <a:srgbClr val="0D0D0D"/>
              </a:solidFill>
            </a:endParaRPr>
          </a:p>
        </p:txBody>
      </p:sp>
      <p:pic>
        <p:nvPicPr>
          <p:cNvPr id="18435" name="Picture 2" descr="Y:\Verwiebe\TRANSLAB\Vorträge\Bremen\Vortrag\Consumer price 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1584325"/>
            <a:ext cx="7362825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377825" y="3636963"/>
          <a:ext cx="2736850" cy="2286000"/>
        </p:xfrm>
        <a:graphic>
          <a:graphicData uri="http://schemas.openxmlformats.org/drawingml/2006/table">
            <a:tbl>
              <a:tblPr/>
              <a:tblGrid>
                <a:gridCol w="1610602"/>
                <a:gridCol w="112624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EU 27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120.20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Czech Rep.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122.30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Hungary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144.99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Austria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119.44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Slovakia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122.73</a:t>
                      </a:r>
                    </a:p>
                  </a:txBody>
                  <a:tcPr marL="91435" marR="91435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Textfeld 1"/>
          <p:cNvSpPr txBox="1">
            <a:spLocks noChangeArrowheads="1"/>
          </p:cNvSpPr>
          <p:nvPr/>
        </p:nvSpPr>
        <p:spPr bwMode="auto">
          <a:xfrm>
            <a:off x="377825" y="323850"/>
            <a:ext cx="73453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de-DE" sz="3100" b="1">
                <a:solidFill>
                  <a:srgbClr val="0D0D0D"/>
                </a:solidFill>
              </a:rPr>
              <a:t>Harmonized Indices of Consumer Prices</a:t>
            </a:r>
            <a:endParaRPr lang="de-DE" altLang="de-DE" sz="3100"/>
          </a:p>
        </p:txBody>
      </p:sp>
      <p:sp>
        <p:nvSpPr>
          <p:cNvPr id="18448" name="Rechteck 2"/>
          <p:cNvSpPr>
            <a:spLocks noChangeArrowheads="1"/>
          </p:cNvSpPr>
          <p:nvPr/>
        </p:nvSpPr>
        <p:spPr bwMode="auto">
          <a:xfrm>
            <a:off x="8299450" y="6516688"/>
            <a:ext cx="19034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/>
              <a:t>Source</a:t>
            </a:r>
            <a:r>
              <a:rPr lang="de-DE" altLang="de-DE" sz="1200"/>
              <a:t>: </a:t>
            </a:r>
            <a:r>
              <a:rPr lang="de-DE" altLang="de-DE" sz="1200" smtClean="0"/>
              <a:t>Eurostat, </a:t>
            </a:r>
            <a:r>
              <a:rPr lang="de-DE" altLang="de-DE" sz="1200" dirty="0"/>
              <a:t>Feb. 2014</a:t>
            </a:r>
          </a:p>
        </p:txBody>
      </p:sp>
      <p:sp>
        <p:nvSpPr>
          <p:cNvPr id="8" name="Oval 87"/>
          <p:cNvSpPr>
            <a:spLocks noChangeArrowheads="1"/>
          </p:cNvSpPr>
          <p:nvPr/>
        </p:nvSpPr>
        <p:spPr bwMode="auto">
          <a:xfrm>
            <a:off x="1962150" y="4572000"/>
            <a:ext cx="1008063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7"/>
          <p:cNvSpPr>
            <a:spLocks noChangeArrowheads="1"/>
          </p:cNvSpPr>
          <p:nvPr/>
        </p:nvSpPr>
        <p:spPr bwMode="auto">
          <a:xfrm>
            <a:off x="1962150" y="5076825"/>
            <a:ext cx="1008063" cy="4318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8451" name="Rectangle 1"/>
          <p:cNvSpPr>
            <a:spLocks noChangeArrowheads="1"/>
          </p:cNvSpPr>
          <p:nvPr/>
        </p:nvSpPr>
        <p:spPr bwMode="auto">
          <a:xfrm>
            <a:off x="8299450" y="6732588"/>
            <a:ext cx="168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de-DE" sz="1200">
                <a:solidFill>
                  <a:srgbClr val="0D0D0D"/>
                </a:solidFill>
              </a:rPr>
              <a:t>Index reference period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de-DE" sz="1200">
                <a:solidFill>
                  <a:srgbClr val="0D0D0D"/>
                </a:solidFill>
              </a:rPr>
              <a:t>(2005 = 100).</a:t>
            </a:r>
          </a:p>
        </p:txBody>
      </p:sp>
    </p:spTree>
    <p:extLst>
      <p:ext uri="{BB962C8B-B14F-4D97-AF65-F5344CB8AC3E}">
        <p14:creationId xmlns:p14="http://schemas.microsoft.com/office/powerpoint/2010/main" val="23172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5"/>
          <p:cNvSpPr>
            <a:spLocks noGrp="1"/>
          </p:cNvSpPr>
          <p:nvPr>
            <p:ph type="title"/>
          </p:nvPr>
        </p:nvSpPr>
        <p:spPr>
          <a:xfrm>
            <a:off x="738188" y="1547813"/>
            <a:ext cx="9217025" cy="969962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Commuters in Austria 2004-2012</a:t>
            </a:r>
          </a:p>
        </p:txBody>
      </p:sp>
      <p:graphicFrame>
        <p:nvGraphicFramePr>
          <p:cNvPr id="4" name="Inhaltsplatzhalter 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49401" y="2340471"/>
          <a:ext cx="10442528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Rechteck 4"/>
          <p:cNvSpPr>
            <a:spLocks noChangeArrowheads="1"/>
          </p:cNvSpPr>
          <p:nvPr/>
        </p:nvSpPr>
        <p:spPr bwMode="auto">
          <a:xfrm>
            <a:off x="6570663" y="7096125"/>
            <a:ext cx="3130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de-DE" sz="1200"/>
              <a:t>Source: AMS Austria; own calculations</a:t>
            </a:r>
          </a:p>
        </p:txBody>
      </p:sp>
    </p:spTree>
    <p:extLst>
      <p:ext uri="{BB962C8B-B14F-4D97-AF65-F5344CB8AC3E}">
        <p14:creationId xmlns:p14="http://schemas.microsoft.com/office/powerpoint/2010/main" val="38683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104306" tIns="52153" rIns="104306" bIns="52153" anchor="ctr"/>
          <a:lstStyle/>
          <a:p>
            <a:pPr eaLnBrk="1" hangingPunct="1"/>
            <a:r>
              <a:rPr lang="de-DE" altLang="de-DE" smtClean="0"/>
              <a:t>Conceptual Background</a:t>
            </a:r>
          </a:p>
        </p:txBody>
      </p:sp>
      <p:pic>
        <p:nvPicPr>
          <p:cNvPr id="10244" name="Picture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96" y="1416740"/>
            <a:ext cx="15102904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62124" y="468263"/>
            <a:ext cx="9217025" cy="927150"/>
          </a:xfrm>
        </p:spPr>
        <p:txBody>
          <a:bodyPr>
            <a:normAutofit/>
          </a:bodyPr>
          <a:lstStyle/>
          <a:p>
            <a:r>
              <a:rPr lang="de-AT" sz="4400" b="1" dirty="0" err="1" smtClean="0"/>
              <a:t>One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key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theoretical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model</a:t>
            </a:r>
            <a:endParaRPr lang="de-AT" sz="4400" b="1" dirty="0"/>
          </a:p>
        </p:txBody>
      </p:sp>
    </p:spTree>
    <p:extLst>
      <p:ext uri="{BB962C8B-B14F-4D97-AF65-F5344CB8AC3E}">
        <p14:creationId xmlns:p14="http://schemas.microsoft.com/office/powerpoint/2010/main" val="41701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2988543"/>
            <a:ext cx="9217025" cy="1512168"/>
          </a:xfrm>
        </p:spPr>
        <p:txBody>
          <a:bodyPr>
            <a:normAutofit/>
          </a:bodyPr>
          <a:lstStyle/>
          <a:p>
            <a:r>
              <a:rPr lang="de-AT" sz="4400" b="1" dirty="0" smtClean="0"/>
              <a:t>Selected </a:t>
            </a:r>
            <a:r>
              <a:rPr lang="de-AT" sz="4400" b="1" dirty="0" err="1" smtClean="0"/>
              <a:t>key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findings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of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the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project</a:t>
            </a:r>
            <a:endParaRPr lang="de-AT" sz="4400" b="1" dirty="0"/>
          </a:p>
        </p:txBody>
      </p:sp>
    </p:spTree>
    <p:extLst>
      <p:ext uri="{BB962C8B-B14F-4D97-AF65-F5344CB8AC3E}">
        <p14:creationId xmlns:p14="http://schemas.microsoft.com/office/powerpoint/2010/main" val="31730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324248"/>
            <a:ext cx="5472608" cy="576064"/>
          </a:xfrm>
        </p:spPr>
        <p:txBody>
          <a:bodyPr/>
          <a:lstStyle/>
          <a:p>
            <a:r>
              <a:rPr lang="de-AT" b="1" dirty="0" smtClean="0"/>
              <a:t>Expert </a:t>
            </a:r>
            <a:r>
              <a:rPr lang="de-AT" b="1" dirty="0" err="1" smtClean="0"/>
              <a:t>interviews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378148" y="1404367"/>
            <a:ext cx="10225136" cy="5688632"/>
          </a:xfrm>
        </p:spPr>
        <p:txBody>
          <a:bodyPr>
            <a:normAutofit fontScale="92500"/>
          </a:bodyPr>
          <a:lstStyle/>
          <a:p>
            <a:r>
              <a:rPr lang="en-GB" dirty="0"/>
              <a:t>‘</a:t>
            </a:r>
            <a:r>
              <a:rPr lang="en-GB" b="1" dirty="0"/>
              <a:t>There are a lot of people who fell into the credit trap</a:t>
            </a:r>
            <a:r>
              <a:rPr lang="en-GB" dirty="0"/>
              <a:t>. Many people in Hungary borrowed Swiss francs from a bank. A lot of them have pending </a:t>
            </a:r>
            <a:r>
              <a:rPr lang="en-GB"/>
              <a:t>execution </a:t>
            </a:r>
            <a:r>
              <a:rPr lang="en-GB" smtClean="0"/>
              <a:t>proceedings, </a:t>
            </a:r>
            <a:r>
              <a:rPr lang="en-GB" dirty="0"/>
              <a:t>their houses have to be auctioned. </a:t>
            </a:r>
            <a:r>
              <a:rPr lang="en-GB" dirty="0" smtClean="0"/>
              <a:t>[…] To </a:t>
            </a:r>
            <a:r>
              <a:rPr lang="en-GB" dirty="0"/>
              <a:t>my opinion the rising demand [for information on employment in Austria] is clearly related to the financial crisis and the wish to escape from Hungary. </a:t>
            </a:r>
            <a:r>
              <a:rPr lang="en-GB" b="1" dirty="0"/>
              <a:t>One can speak of economic refugees </a:t>
            </a:r>
            <a:r>
              <a:rPr lang="en-GB" dirty="0"/>
              <a:t>that see their last chance in employment in a foreign country.’ </a:t>
            </a:r>
            <a:r>
              <a:rPr lang="en-GB" i="1"/>
              <a:t>EURES </a:t>
            </a:r>
            <a:r>
              <a:rPr lang="en-GB" i="1" smtClean="0"/>
              <a:t>Employee, Hungary, </a:t>
            </a:r>
            <a:r>
              <a:rPr lang="en-GB" i="1" dirty="0" smtClean="0"/>
              <a:t>06/2012</a:t>
            </a:r>
          </a:p>
          <a:p>
            <a:r>
              <a:rPr lang="en-GB" dirty="0"/>
              <a:t>‘There are so much more people who try their luck than actual </a:t>
            </a:r>
            <a:r>
              <a:rPr lang="en-GB" dirty="0" smtClean="0"/>
              <a:t>jobs. […] </a:t>
            </a:r>
            <a:r>
              <a:rPr lang="en-GB" b="1" dirty="0" smtClean="0"/>
              <a:t>There </a:t>
            </a:r>
            <a:r>
              <a:rPr lang="en-GB" b="1" dirty="0"/>
              <a:t>are a lot of people who want to work in Austria but only a few manage to get a job</a:t>
            </a:r>
            <a:r>
              <a:rPr lang="en-GB" dirty="0"/>
              <a:t>. Nowadays employers can choose from an enormous pool </a:t>
            </a:r>
            <a:r>
              <a:rPr lang="en-GB"/>
              <a:t>of </a:t>
            </a:r>
            <a:r>
              <a:rPr lang="en-GB" smtClean="0"/>
              <a:t>applicants, </a:t>
            </a:r>
            <a:r>
              <a:rPr lang="en-GB" dirty="0"/>
              <a:t>so </a:t>
            </a:r>
            <a:r>
              <a:rPr lang="en-GB" b="1" dirty="0"/>
              <a:t>they really can select the best people</a:t>
            </a:r>
            <a:r>
              <a:rPr lang="en-GB" dirty="0"/>
              <a:t>. I talked to an </a:t>
            </a:r>
            <a:r>
              <a:rPr lang="en-GB" b="1" dirty="0"/>
              <a:t>employer</a:t>
            </a:r>
            <a:r>
              <a:rPr lang="en-GB" dirty="0"/>
              <a:t> the other day and he </a:t>
            </a:r>
            <a:r>
              <a:rPr lang="en-GB" b="1" dirty="0"/>
              <a:t>said he receives about 400-500 Emails for one single job offer</a:t>
            </a:r>
            <a:r>
              <a:rPr lang="en-GB" dirty="0"/>
              <a:t>.’ </a:t>
            </a:r>
            <a:r>
              <a:rPr lang="en-GB" i="1"/>
              <a:t>EURES </a:t>
            </a:r>
            <a:r>
              <a:rPr lang="en-GB" i="1" smtClean="0"/>
              <a:t>Employee, Hungary, </a:t>
            </a:r>
            <a:r>
              <a:rPr lang="en-GB" i="1" dirty="0" smtClean="0"/>
              <a:t>06/2012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36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324248"/>
            <a:ext cx="5472608" cy="576064"/>
          </a:xfrm>
        </p:spPr>
        <p:txBody>
          <a:bodyPr/>
          <a:lstStyle/>
          <a:p>
            <a:r>
              <a:rPr lang="de-AT" b="1" dirty="0" smtClean="0"/>
              <a:t>Expert </a:t>
            </a:r>
            <a:r>
              <a:rPr lang="de-AT" b="1" dirty="0" err="1" smtClean="0"/>
              <a:t>interviews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34852" y="1764407"/>
            <a:ext cx="9211770" cy="496818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dirty="0" smtClean="0"/>
              <a:t>‘</a:t>
            </a:r>
            <a:r>
              <a:rPr lang="en-US" altLang="de-DE" dirty="0" smtClean="0"/>
              <a:t>The </a:t>
            </a:r>
            <a:r>
              <a:rPr lang="en-US" altLang="de-DE" b="1" dirty="0"/>
              <a:t>job requirements in the supermarkets </a:t>
            </a:r>
            <a:r>
              <a:rPr lang="en-US" altLang="de-DE" dirty="0"/>
              <a:t>are so high that no one of us would want to work there because </a:t>
            </a:r>
            <a:r>
              <a:rPr lang="en-US" altLang="de-DE" b="1" dirty="0"/>
              <a:t>you have to be able to speak several languages</a:t>
            </a:r>
            <a:r>
              <a:rPr lang="en-US" altLang="de-DE" dirty="0"/>
              <a:t> in order to sit at the cash desk. And consequently this is very tough because if someone of us speaks several languages then he or she has a completely different qualification and won</a:t>
            </a:r>
            <a:r>
              <a:rPr lang="en-US" altLang="en-US" dirty="0"/>
              <a:t>’</a:t>
            </a:r>
            <a:r>
              <a:rPr lang="en-US" altLang="de-DE" dirty="0"/>
              <a:t>t work at the supermarket. In former times a lot of women who were at home with their children for some time </a:t>
            </a:r>
            <a:r>
              <a:rPr lang="en-US" altLang="de-DE" b="1" dirty="0"/>
              <a:t>re-entered the workplace</a:t>
            </a:r>
            <a:r>
              <a:rPr lang="en-US" altLang="de-DE" dirty="0"/>
              <a:t> through this path. Nowadays that is so </a:t>
            </a:r>
            <a:r>
              <a:rPr lang="en-US" altLang="de-DE" b="1" dirty="0"/>
              <a:t>much more difficult</a:t>
            </a:r>
            <a:r>
              <a:rPr lang="en-US" altLang="de-DE" dirty="0" smtClean="0"/>
              <a:t>.</a:t>
            </a:r>
            <a:r>
              <a:rPr lang="en-US" altLang="en-US" dirty="0" smtClean="0"/>
              <a:t>’ </a:t>
            </a:r>
            <a:r>
              <a:rPr lang="en-US" altLang="de-DE" sz="2400" i="1" dirty="0" smtClean="0"/>
              <a:t>Mayor, </a:t>
            </a:r>
            <a:r>
              <a:rPr lang="en-US" altLang="de-DE" sz="2400" i="1" dirty="0"/>
              <a:t>Lower </a:t>
            </a:r>
            <a:r>
              <a:rPr lang="en-US" altLang="de-DE" sz="2400" i="1" dirty="0" smtClean="0"/>
              <a:t>Austria, </a:t>
            </a:r>
            <a:r>
              <a:rPr lang="en-US" altLang="de-DE" sz="2400" i="1" dirty="0"/>
              <a:t>April 2013</a:t>
            </a:r>
            <a:endParaRPr lang="de-DE" altLang="de-DE" sz="2400" i="1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72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8" y="324248"/>
            <a:ext cx="6912768" cy="576064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CENTROPE: </a:t>
            </a:r>
            <a:r>
              <a:rPr lang="en-GB" b="1" dirty="0" err="1" smtClean="0"/>
              <a:t>Labor</a:t>
            </a:r>
            <a:r>
              <a:rPr lang="en-GB" b="1" dirty="0" smtClean="0"/>
              <a:t> </a:t>
            </a:r>
            <a:r>
              <a:rPr lang="en-GB" b="1" dirty="0"/>
              <a:t>market characteristics </a:t>
            </a:r>
            <a:endParaRPr lang="de-AT" b="1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733782"/>
              </p:ext>
            </p:extLst>
          </p:nvPr>
        </p:nvGraphicFramePr>
        <p:xfrm>
          <a:off x="306140" y="1116335"/>
          <a:ext cx="10158550" cy="61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Dokument" r:id="rId4" imgW="5930033" imgH="4316447" progId="Word.Document.12">
                  <p:embed/>
                </p:oleObj>
              </mc:Choice>
              <mc:Fallback>
                <p:oleObj name="Dokument" r:id="rId4" imgW="5930033" imgH="43164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140" y="1116335"/>
                        <a:ext cx="10158550" cy="614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2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8" y="324248"/>
            <a:ext cx="6912768" cy="576064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CENTROPE: </a:t>
            </a:r>
            <a:r>
              <a:rPr lang="en-GB" b="1" dirty="0" err="1" smtClean="0"/>
              <a:t>Labor</a:t>
            </a:r>
            <a:r>
              <a:rPr lang="en-GB" b="1" dirty="0" smtClean="0"/>
              <a:t> </a:t>
            </a:r>
            <a:r>
              <a:rPr lang="en-GB" b="1" dirty="0"/>
              <a:t>market characteristics </a:t>
            </a:r>
            <a:endParaRPr lang="de-AT" b="1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30927"/>
              </p:ext>
            </p:extLst>
          </p:nvPr>
        </p:nvGraphicFramePr>
        <p:xfrm>
          <a:off x="306140" y="1116335"/>
          <a:ext cx="10158550" cy="61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Dokument" r:id="rId4" imgW="5930033" imgH="4316447" progId="Word.Document.12">
                  <p:embed/>
                </p:oleObj>
              </mc:Choice>
              <mc:Fallback>
                <p:oleObj name="Dokument" r:id="rId4" imgW="5930033" imgH="43164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140" y="1116335"/>
                        <a:ext cx="10158550" cy="614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9163124" y="2628503"/>
            <a:ext cx="792162" cy="28803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9163124" y="3708623"/>
            <a:ext cx="792162" cy="21602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9125748" y="4140671"/>
            <a:ext cx="792162" cy="21602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9125748" y="4572719"/>
            <a:ext cx="792162" cy="28803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9163050" y="5580831"/>
            <a:ext cx="792162" cy="50405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0" name="Oval 85"/>
          <p:cNvSpPr>
            <a:spLocks noChangeArrowheads="1"/>
          </p:cNvSpPr>
          <p:nvPr/>
        </p:nvSpPr>
        <p:spPr bwMode="auto">
          <a:xfrm>
            <a:off x="9125748" y="5013151"/>
            <a:ext cx="792162" cy="20764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378148" y="540271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z="2800" b="1" dirty="0" smtClean="0"/>
              <a:t>Job </a:t>
            </a:r>
            <a:r>
              <a:rPr lang="de-DE" altLang="de-DE" sz="2800" b="1" dirty="0" err="1" smtClean="0"/>
              <a:t>finding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methods</a:t>
            </a:r>
            <a:endParaRPr lang="de-DE" altLang="de-DE" sz="2800" b="1" dirty="0" smtClean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90116" y="1337678"/>
            <a:ext cx="1069526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de-DE" sz="2600" b="1" dirty="0">
                <a:latin typeface="Times New Roman" pitchFamily="18" charset="0"/>
                <a:ea typeface="MS ??"/>
                <a:cs typeface="Times New Roman" pitchFamily="18" charset="0"/>
              </a:rPr>
              <a:t>Fig. 2: Various methods of job finding of cross-border commuters and non-commuters in the Central European Region</a:t>
            </a:r>
            <a:endParaRPr lang="de-AT" altLang="de-DE" sz="2600" dirty="0">
              <a:ea typeface="MS ??"/>
              <a:cs typeface="Times New Roman" pitchFamily="18" charset="0"/>
            </a:endParaRPr>
          </a:p>
          <a:p>
            <a:endParaRPr lang="de-AT" altLang="de-DE" sz="2600" dirty="0">
              <a:latin typeface="Calibri" pitchFamily="34" charset="0"/>
              <a:ea typeface="MS ??"/>
              <a:cs typeface="Times New Roman" pitchFamily="18" charset="0"/>
            </a:endParaRPr>
          </a:p>
        </p:txBody>
      </p:sp>
      <p:pic>
        <p:nvPicPr>
          <p:cNvPr id="5" name="Grafik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2" y="2412479"/>
            <a:ext cx="1069526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7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738188" y="12604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z="2800" b="1" smtClean="0"/>
              <a:t>Wage inequality within the Central European Region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772519"/>
            <a:ext cx="104409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6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164" y="1548383"/>
            <a:ext cx="9433048" cy="440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1267" name="Titel 5"/>
          <p:cNvSpPr>
            <a:spLocks noGrp="1"/>
          </p:cNvSpPr>
          <p:nvPr>
            <p:ph type="title"/>
          </p:nvPr>
        </p:nvSpPr>
        <p:spPr>
          <a:xfrm>
            <a:off x="450156" y="1116335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>The Central European Region (</a:t>
            </a:r>
            <a:r>
              <a:rPr lang="de-DE" altLang="de-DE" b="1" dirty="0" err="1" smtClean="0"/>
              <a:t>Centrope</a:t>
            </a:r>
            <a:r>
              <a:rPr lang="de-DE" altLang="de-DE" b="1" dirty="0" smtClean="0"/>
              <a:t>)</a:t>
            </a:r>
          </a:p>
        </p:txBody>
      </p:sp>
      <p:sp>
        <p:nvSpPr>
          <p:cNvPr id="11268" name="Inhaltsplatzhalter 6"/>
          <p:cNvSpPr>
            <a:spLocks noGrp="1"/>
          </p:cNvSpPr>
          <p:nvPr>
            <p:ph sz="quarter" idx="4"/>
          </p:nvPr>
        </p:nvSpPr>
        <p:spPr>
          <a:xfrm>
            <a:off x="735013" y="5951537"/>
            <a:ext cx="9212262" cy="1069975"/>
          </a:xfrm>
        </p:spPr>
        <p:txBody>
          <a:bodyPr/>
          <a:lstStyle/>
          <a:p>
            <a:pPr marL="285750" indent="-285750"/>
            <a:r>
              <a:rPr lang="en-US" altLang="de-DE" dirty="0" smtClean="0"/>
              <a:t>~ 6.5 million people in the eight federal provinces </a:t>
            </a:r>
          </a:p>
          <a:p>
            <a:pPr marL="285750" indent="-285750"/>
            <a:r>
              <a:rPr lang="en-US" altLang="de-DE" dirty="0" smtClean="0"/>
              <a:t>Vienna is the biggest city with 1.8 Mio inhabitants.</a:t>
            </a:r>
          </a:p>
        </p:txBody>
      </p:sp>
    </p:spTree>
    <p:extLst>
      <p:ext uri="{BB962C8B-B14F-4D97-AF65-F5344CB8AC3E}">
        <p14:creationId xmlns:p14="http://schemas.microsoft.com/office/powerpoint/2010/main" val="41120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738188" y="12604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z="2800" b="1" smtClean="0"/>
              <a:t>Wage inequality within the Central European Region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772519"/>
            <a:ext cx="104409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8299028" y="464472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9523164" y="464472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738188" y="12604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z="2800" b="1" smtClean="0"/>
              <a:t>Wage inequality within the Central European Region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" y="2776262"/>
            <a:ext cx="104409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8299028" y="464472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2034332" y="464472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738188" y="12604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z="2800" b="1" smtClean="0"/>
              <a:t>Wage inequality within the Central European Region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6" y="2776261"/>
            <a:ext cx="10440987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8227020" y="4644727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6786860" y="4644727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2970436" y="4644727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FF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4122564" y="4644727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1962324" y="4659841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50" y="324247"/>
            <a:ext cx="8496944" cy="1008112"/>
          </a:xfrm>
        </p:spPr>
        <p:txBody>
          <a:bodyPr/>
          <a:lstStyle/>
          <a:p>
            <a:r>
              <a:rPr lang="en-GB" sz="2900" b="1" dirty="0"/>
              <a:t>Wage </a:t>
            </a:r>
            <a:r>
              <a:rPr lang="en-GB" sz="2900" b="1" dirty="0" smtClean="0"/>
              <a:t>upward mobility </a:t>
            </a:r>
            <a:r>
              <a:rPr lang="en-GB" sz="2900" b="1" dirty="0"/>
              <a:t>in </a:t>
            </a:r>
            <a:r>
              <a:rPr lang="en-GB" sz="2900" b="1" dirty="0" smtClean="0"/>
              <a:t>CENTROPE before and since the economic crisis 2008/09</a:t>
            </a:r>
            <a:endParaRPr lang="de-AT" sz="2900" dirty="0"/>
          </a:p>
        </p:txBody>
      </p:sp>
      <p:graphicFrame>
        <p:nvGraphicFramePr>
          <p:cNvPr id="5" name="Bildplatzhalter 4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048950327"/>
              </p:ext>
            </p:extLst>
          </p:nvPr>
        </p:nvGraphicFramePr>
        <p:xfrm>
          <a:off x="666180" y="1980431"/>
          <a:ext cx="9217023" cy="4680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731"/>
                <a:gridCol w="2109537"/>
                <a:gridCol w="2109537"/>
                <a:gridCol w="2109537"/>
                <a:gridCol w="879681"/>
              </a:tblGrid>
              <a:tr h="1139544">
                <a:tc>
                  <a:txBody>
                    <a:bodyPr/>
                    <a:lstStyle/>
                    <a:p>
                      <a:endParaRPr lang="de-AT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Wage upward mobility 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Job </a:t>
                      </a:r>
                      <a:r>
                        <a:rPr lang="en-GB" sz="2200">
                          <a:effectLst/>
                        </a:rPr>
                        <a:t>in </a:t>
                      </a:r>
                      <a:r>
                        <a:rPr lang="en-GB" sz="2200" smtClean="0">
                          <a:effectLst/>
                        </a:rPr>
                        <a:t>CZ, </a:t>
                      </a:r>
                      <a:r>
                        <a:rPr lang="en-GB" sz="2200" dirty="0">
                          <a:effectLst/>
                        </a:rPr>
                        <a:t>HU; SL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Job in Austria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Mobility before 2009***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71.1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28.9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775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3094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51.9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48.1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646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Mobility since 2009***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44.9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55.1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713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3094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24.2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75.8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553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Total***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58.5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41.5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1488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39.1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60.9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1199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3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50" y="324247"/>
            <a:ext cx="8496944" cy="1008112"/>
          </a:xfrm>
        </p:spPr>
        <p:txBody>
          <a:bodyPr/>
          <a:lstStyle/>
          <a:p>
            <a:r>
              <a:rPr lang="en-GB" sz="2900" b="1" dirty="0"/>
              <a:t>Wage </a:t>
            </a:r>
            <a:r>
              <a:rPr lang="en-GB" sz="2900" b="1" dirty="0" smtClean="0"/>
              <a:t>upward mobility </a:t>
            </a:r>
            <a:r>
              <a:rPr lang="en-GB" sz="2900" b="1" dirty="0"/>
              <a:t>in </a:t>
            </a:r>
            <a:r>
              <a:rPr lang="en-GB" sz="2900" b="1" dirty="0" smtClean="0"/>
              <a:t>CENTROPE before and since the economic crisis 2008/09</a:t>
            </a:r>
            <a:endParaRPr lang="de-AT" sz="2900" dirty="0"/>
          </a:p>
        </p:txBody>
      </p:sp>
      <p:graphicFrame>
        <p:nvGraphicFramePr>
          <p:cNvPr id="5" name="Bildplatzhalter 4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805268828"/>
              </p:ext>
            </p:extLst>
          </p:nvPr>
        </p:nvGraphicFramePr>
        <p:xfrm>
          <a:off x="666180" y="1980431"/>
          <a:ext cx="9217023" cy="4680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731"/>
                <a:gridCol w="2109537"/>
                <a:gridCol w="2109537"/>
                <a:gridCol w="2109537"/>
                <a:gridCol w="879681"/>
              </a:tblGrid>
              <a:tr h="1139544">
                <a:tc>
                  <a:txBody>
                    <a:bodyPr/>
                    <a:lstStyle/>
                    <a:p>
                      <a:endParaRPr lang="de-AT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Wage upward mobility 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Job </a:t>
                      </a:r>
                      <a:r>
                        <a:rPr lang="en-GB" sz="2200">
                          <a:effectLst/>
                        </a:rPr>
                        <a:t>in </a:t>
                      </a:r>
                      <a:r>
                        <a:rPr lang="en-GB" sz="2200" smtClean="0">
                          <a:effectLst/>
                        </a:rPr>
                        <a:t>CZ, </a:t>
                      </a:r>
                      <a:r>
                        <a:rPr lang="en-GB" sz="2200" dirty="0">
                          <a:effectLst/>
                        </a:rPr>
                        <a:t>HU; SL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Job in Austria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Mobility before 2009***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71.1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28.9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775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3094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51.9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48.1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646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Mobility since 2009***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44.9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55.1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713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63094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24.2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75.8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553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Total***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58.5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41.5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1488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569772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Yes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39.1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60.9</a:t>
                      </a:r>
                      <a:endParaRPr lang="de-AT" sz="220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1199</a:t>
                      </a:r>
                      <a:endParaRPr lang="de-AT" sz="22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7506940" y="5076775"/>
            <a:ext cx="792162" cy="432048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5418708" y="3852639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FF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234133" y="468263"/>
            <a:ext cx="5472608" cy="969963"/>
          </a:xfrm>
        </p:spPr>
        <p:txBody>
          <a:bodyPr/>
          <a:lstStyle/>
          <a:p>
            <a:pPr algn="l" eaLnBrk="1" hangingPunct="1"/>
            <a:r>
              <a:rPr lang="de-DE" altLang="de-DE" sz="2800" b="1" dirty="0" err="1" smtClean="0"/>
              <a:t>Wages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and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life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satisfaction</a:t>
            </a:r>
            <a:endParaRPr lang="de-DE" altLang="de-DE" sz="2800" b="1" dirty="0" smtClean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1620391"/>
            <a:ext cx="1029714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2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234133" y="468263"/>
            <a:ext cx="5472608" cy="969963"/>
          </a:xfrm>
        </p:spPr>
        <p:txBody>
          <a:bodyPr/>
          <a:lstStyle/>
          <a:p>
            <a:pPr algn="l" eaLnBrk="1" hangingPunct="1"/>
            <a:r>
              <a:rPr lang="de-DE" altLang="de-DE" sz="2800" b="1" dirty="0" err="1" smtClean="0"/>
              <a:t>Wages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and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life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satisfaction</a:t>
            </a:r>
            <a:endParaRPr lang="de-DE" altLang="de-DE" sz="2800" b="1" dirty="0" smtClean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1620391"/>
            <a:ext cx="1029714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8227020" y="4428703"/>
            <a:ext cx="792162" cy="432048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9451156" y="4428703"/>
            <a:ext cx="792162" cy="432048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5"/>
          <p:cNvSpPr>
            <a:spLocks noGrp="1"/>
          </p:cNvSpPr>
          <p:nvPr>
            <p:ph type="title" idx="4294967295"/>
          </p:nvPr>
        </p:nvSpPr>
        <p:spPr>
          <a:xfrm>
            <a:off x="234133" y="468263"/>
            <a:ext cx="5472608" cy="969963"/>
          </a:xfrm>
        </p:spPr>
        <p:txBody>
          <a:bodyPr/>
          <a:lstStyle/>
          <a:p>
            <a:pPr algn="l" eaLnBrk="1" hangingPunct="1"/>
            <a:r>
              <a:rPr lang="de-DE" altLang="de-DE" sz="2800" b="1" dirty="0" err="1" smtClean="0"/>
              <a:t>Wages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and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life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satisfaction</a:t>
            </a:r>
            <a:endParaRPr lang="de-DE" altLang="de-DE" sz="2800" b="1" dirty="0" smtClean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1620391"/>
            <a:ext cx="10297143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85"/>
          <p:cNvSpPr>
            <a:spLocks noChangeArrowheads="1"/>
          </p:cNvSpPr>
          <p:nvPr/>
        </p:nvSpPr>
        <p:spPr bwMode="auto">
          <a:xfrm>
            <a:off x="8227020" y="4428703"/>
            <a:ext cx="792162" cy="432048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9451156" y="4428703"/>
            <a:ext cx="792162" cy="432048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4662549" y="4428703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6498828" y="4428703"/>
            <a:ext cx="792162" cy="43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5"/>
          <p:cNvSpPr>
            <a:spLocks noGrp="1"/>
          </p:cNvSpPr>
          <p:nvPr>
            <p:ph type="title" idx="4294967295"/>
          </p:nvPr>
        </p:nvSpPr>
        <p:spPr>
          <a:xfrm>
            <a:off x="738188" y="14763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Conclusion</a:t>
            </a:r>
          </a:p>
        </p:txBody>
      </p:sp>
      <p:sp>
        <p:nvSpPr>
          <p:cNvPr id="33795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052439"/>
            <a:ext cx="9725025" cy="4680149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altLang="de-DE" sz="2600" dirty="0" smtClean="0"/>
              <a:t>Structural increase in mobility. Various events have led to </a:t>
            </a:r>
            <a:r>
              <a:rPr lang="en-US" altLang="de-DE" sz="2600" dirty="0" err="1" smtClean="0"/>
              <a:t>dynamization</a:t>
            </a:r>
            <a:r>
              <a:rPr lang="en-US" altLang="de-DE" sz="2600" dirty="0" smtClean="0"/>
              <a:t> of </a:t>
            </a:r>
            <a:r>
              <a:rPr lang="en-US" altLang="de-DE" sz="2600" dirty="0" err="1" smtClean="0"/>
              <a:t>labour</a:t>
            </a:r>
            <a:r>
              <a:rPr lang="en-US" altLang="de-DE" sz="2600" dirty="0" smtClean="0"/>
              <a:t> related mobility/migration</a:t>
            </a:r>
            <a:r>
              <a:rPr lang="en-US" altLang="de-DE" sz="2600" b="1" dirty="0" smtClean="0"/>
              <a:t> </a:t>
            </a:r>
            <a:r>
              <a:rPr lang="en-US" altLang="de-DE" sz="2600" dirty="0" smtClean="0"/>
              <a:t>in </a:t>
            </a:r>
            <a:r>
              <a:rPr lang="en-US" altLang="de-DE" sz="2600" dirty="0" err="1" smtClean="0"/>
              <a:t>Centrope</a:t>
            </a:r>
            <a:r>
              <a:rPr lang="en-US" altLang="de-DE" sz="2600" dirty="0" smtClean="0"/>
              <a:t> (e.g. changing legal framework).</a:t>
            </a:r>
          </a:p>
          <a:p>
            <a:pPr marL="0" indent="0" eaLnBrk="1" hangingPunct="1">
              <a:lnSpc>
                <a:spcPct val="70000"/>
              </a:lnSpc>
              <a:buNone/>
              <a:defRPr/>
            </a:pPr>
            <a:endParaRPr lang="en-US" altLang="de-DE" sz="1200" dirty="0" smtClean="0"/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de-DE" sz="2600" dirty="0" smtClean="0"/>
              <a:t>Substantial wage inequality </a:t>
            </a:r>
            <a:r>
              <a:rPr lang="en-US" altLang="de-DE" sz="2600" smtClean="0"/>
              <a:t>between natives, </a:t>
            </a:r>
            <a:r>
              <a:rPr lang="en-US" altLang="de-DE" sz="2600" dirty="0" smtClean="0"/>
              <a:t>migrants and commuters in the transnational labor market of </a:t>
            </a:r>
            <a:r>
              <a:rPr lang="en-US" altLang="de-DE" sz="2600" dirty="0" err="1" smtClean="0"/>
              <a:t>Centrope</a:t>
            </a:r>
            <a:r>
              <a:rPr lang="en-US" altLang="de-DE" sz="2600" dirty="0" smtClean="0"/>
              <a:t>.</a:t>
            </a:r>
          </a:p>
          <a:p>
            <a:pPr eaLnBrk="1" hangingPunct="1">
              <a:lnSpc>
                <a:spcPct val="70000"/>
              </a:lnSpc>
              <a:defRPr/>
            </a:pPr>
            <a:endParaRPr lang="en-US" altLang="de-DE" sz="1200" dirty="0" smtClean="0"/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de-DE" sz="2600" smtClean="0"/>
              <a:t>Human capital, </a:t>
            </a:r>
            <a:r>
              <a:rPr lang="en-US" altLang="de-DE" sz="2600" dirty="0" smtClean="0"/>
              <a:t>gender and labor market characteristics as well as the job finding method serve as success factors for labor market outcomes (wages) among the cross-border commuters.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 smtClean="0"/>
              <a:t> formal education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/>
              <a:t> </a:t>
            </a:r>
            <a:r>
              <a:rPr lang="en-US" altLang="de-DE" sz="2400" dirty="0" smtClean="0"/>
              <a:t>language proficiency important for job search but not for wages!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/>
              <a:t> </a:t>
            </a:r>
            <a:r>
              <a:rPr lang="en-US" altLang="de-DE" sz="2400" dirty="0" smtClean="0"/>
              <a:t>migration experience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/>
              <a:t> </a:t>
            </a:r>
            <a:r>
              <a:rPr lang="en-US" altLang="de-DE" sz="2400" dirty="0" smtClean="0"/>
              <a:t>gender (-6% for women compared to men)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/>
              <a:t>  job finding via social </a:t>
            </a:r>
            <a:r>
              <a:rPr lang="en-US" altLang="de-DE" sz="2400" dirty="0" smtClean="0"/>
              <a:t>networks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400" dirty="0" smtClean="0"/>
              <a:t> firm size and industrial sector</a:t>
            </a:r>
          </a:p>
          <a:p>
            <a:pPr eaLnBrk="1" hangingPunct="1">
              <a:lnSpc>
                <a:spcPct val="70000"/>
              </a:lnSpc>
              <a:defRPr/>
            </a:pPr>
            <a:endParaRPr lang="en-US" alt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40184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5"/>
          <p:cNvSpPr>
            <a:spLocks noGrp="1"/>
          </p:cNvSpPr>
          <p:nvPr>
            <p:ph type="title" idx="4294967295"/>
          </p:nvPr>
        </p:nvSpPr>
        <p:spPr>
          <a:xfrm>
            <a:off x="738188" y="14763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Conclusion</a:t>
            </a:r>
          </a:p>
        </p:txBody>
      </p:sp>
      <p:sp>
        <p:nvSpPr>
          <p:cNvPr id="33795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268538"/>
            <a:ext cx="9725025" cy="446405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en-US" altLang="de-DE" sz="2600" dirty="0" smtClean="0"/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de-DE" sz="2600" dirty="0" smtClean="0"/>
              <a:t>Life satisfaction and income are strongly interrelated; further important determinants: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600" dirty="0"/>
              <a:t> </a:t>
            </a:r>
            <a:r>
              <a:rPr lang="en-US" altLang="de-DE" sz="2600" dirty="0" smtClean="0"/>
              <a:t>age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600" dirty="0" smtClean="0"/>
              <a:t> language proficiency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altLang="de-DE" sz="2600" dirty="0"/>
              <a:t> </a:t>
            </a:r>
            <a:r>
              <a:rPr lang="en-US" altLang="de-DE" sz="2600" dirty="0" smtClean="0"/>
              <a:t>industrial sector</a:t>
            </a:r>
          </a:p>
          <a:p>
            <a:pPr marL="0" indent="0" eaLnBrk="1" hangingPunct="1">
              <a:lnSpc>
                <a:spcPct val="70000"/>
              </a:lnSpc>
              <a:buNone/>
              <a:defRPr/>
            </a:pPr>
            <a:endParaRPr lang="en-US" altLang="de-DE" sz="2600" dirty="0"/>
          </a:p>
          <a:p>
            <a:r>
              <a:rPr lang="en-US" sz="2800" smtClean="0"/>
              <a:t>Overall, </a:t>
            </a:r>
            <a:r>
              <a:rPr lang="en-US" sz="2800" dirty="0"/>
              <a:t>our findings highlight </a:t>
            </a:r>
            <a:r>
              <a:rPr lang="en-US" sz="2800" dirty="0" smtClean="0"/>
              <a:t>the fundamentally unequal opportunity </a:t>
            </a:r>
            <a:r>
              <a:rPr lang="en-US" sz="2800" dirty="0"/>
              <a:t>structures of </a:t>
            </a:r>
            <a:r>
              <a:rPr lang="en-US" sz="2800" dirty="0" smtClean="0"/>
              <a:t>the transnational </a:t>
            </a:r>
            <a:r>
              <a:rPr lang="en-US" sz="2800" dirty="0"/>
              <a:t>labor </a:t>
            </a:r>
            <a:r>
              <a:rPr lang="en-US" sz="2800" dirty="0" smtClean="0"/>
              <a:t>market of CENTROPE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47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5"/>
          <p:cNvSpPr>
            <a:spLocks noGrp="1"/>
          </p:cNvSpPr>
          <p:nvPr>
            <p:ph type="title"/>
          </p:nvPr>
        </p:nvSpPr>
        <p:spPr>
          <a:xfrm>
            <a:off x="738188" y="1946275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The Central European Region (Centrope)</a:t>
            </a:r>
          </a:p>
        </p:txBody>
      </p:sp>
      <p:sp>
        <p:nvSpPr>
          <p:cNvPr id="35843" name="Inhaltsplatzhalter 6"/>
          <p:cNvSpPr>
            <a:spLocks noGrp="1"/>
          </p:cNvSpPr>
          <p:nvPr>
            <p:ph sz="quarter" idx="4"/>
          </p:nvPr>
        </p:nvSpPr>
        <p:spPr>
          <a:xfrm>
            <a:off x="735013" y="2730500"/>
            <a:ext cx="9212262" cy="4217988"/>
          </a:xfrm>
        </p:spPr>
        <p:txBody>
          <a:bodyPr>
            <a:normAutofit fontScale="92500"/>
          </a:bodyPr>
          <a:lstStyle/>
          <a:p>
            <a:pPr marL="457200" lvl="1" indent="-4572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3000" dirty="0" smtClean="0"/>
              <a:t>Several markers of significant changes have led to new interplays </a:t>
            </a:r>
            <a:r>
              <a:rPr lang="en-US" sz="3000" smtClean="0"/>
              <a:t>of economic, social, </a:t>
            </a:r>
            <a:r>
              <a:rPr lang="en-US" sz="3000" dirty="0" smtClean="0"/>
              <a:t>political and legal factors:</a:t>
            </a:r>
          </a:p>
          <a:p>
            <a:pPr lvl="1" eaLnBrk="1" hangingPunct="1">
              <a:lnSpc>
                <a:spcPct val="90000"/>
              </a:lnSpc>
              <a:buFont typeface="Calibri" charset="0"/>
              <a:buChar char="»"/>
              <a:defRPr/>
            </a:pPr>
            <a:endParaRPr lang="en-US" sz="1000" dirty="0" smtClean="0"/>
          </a:p>
          <a:p>
            <a:pPr lvl="1" eaLnBrk="1" hangingPunct="1">
              <a:lnSpc>
                <a:spcPct val="90000"/>
              </a:lnSpc>
              <a:buFont typeface="Calibri" charset="0"/>
              <a:buChar char="»"/>
              <a:defRPr/>
            </a:pPr>
            <a:r>
              <a:rPr lang="en-US" sz="2600" dirty="0" smtClean="0"/>
              <a:t>1991: dissolution of the Soviet Union</a:t>
            </a:r>
            <a:endParaRPr lang="en-US" sz="2600" dirty="0"/>
          </a:p>
          <a:p>
            <a:pPr lvl="1" eaLnBrk="1" hangingPunct="1">
              <a:lnSpc>
                <a:spcPct val="90000"/>
              </a:lnSpc>
              <a:buFont typeface="Calibri" charset="0"/>
              <a:buChar char="»"/>
              <a:defRPr/>
            </a:pPr>
            <a:r>
              <a:rPr lang="en-US" sz="2600" dirty="0" smtClean="0"/>
              <a:t>2004: EU</a:t>
            </a:r>
            <a:r>
              <a:rPr lang="en-US" sz="2600" dirty="0"/>
              <a:t>-</a:t>
            </a:r>
            <a:r>
              <a:rPr lang="en-US" sz="2600" dirty="0" smtClean="0"/>
              <a:t>enlargement</a:t>
            </a:r>
          </a:p>
          <a:p>
            <a:pPr lvl="1" eaLnBrk="1" hangingPunct="1">
              <a:lnSpc>
                <a:spcPct val="90000"/>
              </a:lnSpc>
              <a:buFont typeface="Calibri" charset="0"/>
              <a:buChar char="»"/>
              <a:defRPr/>
            </a:pPr>
            <a:r>
              <a:rPr lang="en-US" sz="2600" dirty="0" smtClean="0"/>
              <a:t>2011: removal </a:t>
            </a:r>
            <a:r>
              <a:rPr lang="en-US" sz="2600" dirty="0"/>
              <a:t>of the last barriers to the free movement of </a:t>
            </a:r>
            <a:r>
              <a:rPr lang="en-US" sz="2600" dirty="0" smtClean="0"/>
              <a:t>labor</a:t>
            </a:r>
          </a:p>
          <a:p>
            <a:pPr marL="541338" lvl="1" indent="0" eaLnBrk="1" hangingPunct="1">
              <a:lnSpc>
                <a:spcPct val="90000"/>
              </a:lnSpc>
              <a:buFont typeface="Calibri" charset="0"/>
              <a:buNone/>
              <a:defRPr/>
            </a:pPr>
            <a:endParaRPr lang="en-US" sz="2600" dirty="0">
              <a:latin typeface="Arial" charset="0"/>
            </a:endParaRPr>
          </a:p>
          <a:p>
            <a:pPr marL="457200" lvl="1" indent="-4572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/>
              <a:t>Long history of cross-border </a:t>
            </a:r>
            <a:r>
              <a:rPr lang="en-US" sz="2800" dirty="0" smtClean="0"/>
              <a:t>mobility </a:t>
            </a:r>
            <a:r>
              <a:rPr lang="en-US" sz="2800" dirty="0"/>
              <a:t>and </a:t>
            </a:r>
            <a:r>
              <a:rPr lang="en-US" sz="2800"/>
              <a:t>social </a:t>
            </a:r>
            <a:r>
              <a:rPr lang="en-US" sz="2800" smtClean="0"/>
              <a:t>exchange, </a:t>
            </a:r>
            <a:r>
              <a:rPr lang="en-US" sz="2800" dirty="0" smtClean="0"/>
              <a:t>however: </a:t>
            </a:r>
            <a:r>
              <a:rPr lang="en-US" sz="2800" dirty="0"/>
              <a:t>relatively high social inequality between </a:t>
            </a:r>
            <a:r>
              <a:rPr lang="en-US" sz="2800" dirty="0" smtClean="0"/>
              <a:t>Austrian </a:t>
            </a:r>
            <a:r>
              <a:rPr lang="en-US" sz="2800" dirty="0"/>
              <a:t>sub-regions and their neighbors remains to be relevant. </a:t>
            </a:r>
            <a:endParaRPr lang="en-US" dirty="0">
              <a:solidFill>
                <a:srgbClr val="0D0D0D"/>
              </a:solidFill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5"/>
          <p:cNvSpPr>
            <a:spLocks noGrp="1"/>
          </p:cNvSpPr>
          <p:nvPr>
            <p:ph type="title" idx="4294967295"/>
          </p:nvPr>
        </p:nvSpPr>
        <p:spPr>
          <a:xfrm>
            <a:off x="738188" y="1331913"/>
            <a:ext cx="9217025" cy="969962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Further questions</a:t>
            </a:r>
          </a:p>
        </p:txBody>
      </p:sp>
      <p:sp>
        <p:nvSpPr>
          <p:cNvPr id="34819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197100"/>
            <a:ext cx="9212262" cy="4824413"/>
          </a:xfrm>
        </p:spPr>
        <p:txBody>
          <a:bodyPr/>
          <a:lstStyle/>
          <a:p>
            <a:pPr marL="0" indent="0" eaLnBrk="1" hangingPunct="1">
              <a:lnSpc>
                <a:spcPct val="60000"/>
              </a:lnSpc>
              <a:buNone/>
              <a:defRPr/>
            </a:pPr>
            <a:endParaRPr lang="en-US" altLang="de-DE" sz="2400" dirty="0" smtClean="0"/>
          </a:p>
          <a:p>
            <a:pPr eaLnBrk="1" hangingPunct="1">
              <a:lnSpc>
                <a:spcPct val="60000"/>
              </a:lnSpc>
              <a:defRPr/>
            </a:pPr>
            <a:r>
              <a:rPr lang="en-US" sz="2400" dirty="0"/>
              <a:t>Does </a:t>
            </a:r>
            <a:r>
              <a:rPr lang="en-US" sz="2400" dirty="0" smtClean="0"/>
              <a:t>cross-border labor </a:t>
            </a:r>
            <a:r>
              <a:rPr lang="en-US" sz="2400" dirty="0"/>
              <a:t>commuting lead to decreasing economic imbalances between the sending and receiving regions? </a:t>
            </a:r>
            <a:endParaRPr lang="en-US" altLang="de-DE" sz="2400" dirty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  <a:defRPr/>
            </a:pPr>
            <a:endParaRPr lang="en-US" altLang="de-DE" sz="2400" dirty="0" smtClean="0"/>
          </a:p>
          <a:p>
            <a:pPr eaLnBrk="1" hangingPunct="1">
              <a:lnSpc>
                <a:spcPct val="60000"/>
              </a:lnSpc>
              <a:defRPr/>
            </a:pPr>
            <a:r>
              <a:rPr lang="de-AT" altLang="de-DE" sz="2400" dirty="0" smtClean="0">
                <a:cs typeface="Arial" charset="0"/>
              </a:rPr>
              <a:t>Further </a:t>
            </a:r>
            <a:r>
              <a:rPr lang="de-AT" altLang="de-DE" sz="2400" dirty="0" err="1" smtClean="0">
                <a:cs typeface="Arial" charset="0"/>
              </a:rPr>
              <a:t>increase</a:t>
            </a:r>
            <a:r>
              <a:rPr lang="de-AT" altLang="de-DE" sz="2400" dirty="0" smtClean="0">
                <a:cs typeface="Arial" charset="0"/>
              </a:rPr>
              <a:t> in </a:t>
            </a:r>
            <a:r>
              <a:rPr lang="de-AT" altLang="de-DE" sz="2400" dirty="0" err="1" smtClean="0">
                <a:cs typeface="Arial" charset="0"/>
              </a:rPr>
              <a:t>cross-border</a:t>
            </a:r>
            <a:r>
              <a:rPr lang="de-AT" altLang="de-DE" sz="2400" dirty="0" smtClean="0">
                <a:cs typeface="Arial" charset="0"/>
              </a:rPr>
              <a:t> </a:t>
            </a:r>
            <a:r>
              <a:rPr lang="de-AT" altLang="de-DE" sz="2400" dirty="0" err="1" smtClean="0">
                <a:cs typeface="Arial" charset="0"/>
              </a:rPr>
              <a:t>commuting</a:t>
            </a:r>
            <a:r>
              <a:rPr lang="de-AT" altLang="de-DE" sz="2400" dirty="0" smtClean="0">
                <a:cs typeface="Arial" charset="0"/>
              </a:rPr>
              <a:t> in </a:t>
            </a:r>
            <a:r>
              <a:rPr lang="de-AT" altLang="de-DE" sz="2400" dirty="0" err="1" smtClean="0">
                <a:cs typeface="Arial" charset="0"/>
              </a:rPr>
              <a:t>the</a:t>
            </a:r>
            <a:r>
              <a:rPr lang="de-AT" altLang="de-DE" sz="2400" dirty="0" smtClean="0">
                <a:cs typeface="Arial" charset="0"/>
              </a:rPr>
              <a:t> </a:t>
            </a:r>
            <a:r>
              <a:rPr lang="de-AT" altLang="de-DE" sz="2400" dirty="0" err="1" smtClean="0">
                <a:cs typeface="Arial" charset="0"/>
              </a:rPr>
              <a:t>near</a:t>
            </a:r>
            <a:r>
              <a:rPr lang="de-AT" altLang="de-DE" sz="2400" dirty="0" smtClean="0">
                <a:cs typeface="Arial" charset="0"/>
              </a:rPr>
              <a:t> </a:t>
            </a:r>
            <a:r>
              <a:rPr lang="de-AT" altLang="de-DE" sz="2400" dirty="0" err="1" smtClean="0">
                <a:cs typeface="Arial" charset="0"/>
              </a:rPr>
              <a:t>future</a:t>
            </a:r>
            <a:r>
              <a:rPr lang="de-AT" altLang="de-DE" sz="2400" dirty="0" smtClean="0">
                <a:cs typeface="Arial" charset="0"/>
              </a:rPr>
              <a:t>?</a:t>
            </a:r>
            <a:endParaRPr lang="de-DE" altLang="de-DE" sz="2400" dirty="0" smtClean="0">
              <a:cs typeface="Arial" charset="0"/>
            </a:endParaRPr>
          </a:p>
          <a:p>
            <a:pPr eaLnBrk="1" hangingPunct="1">
              <a:lnSpc>
                <a:spcPct val="60000"/>
              </a:lnSpc>
              <a:buFont typeface="Arial" charset="0"/>
              <a:buNone/>
              <a:defRPr/>
            </a:pPr>
            <a:endParaRPr lang="en-US" altLang="de-DE" sz="2400" dirty="0" smtClean="0"/>
          </a:p>
          <a:p>
            <a:pPr eaLnBrk="1" hangingPunct="1">
              <a:lnSpc>
                <a:spcPct val="60000"/>
              </a:lnSpc>
              <a:defRPr/>
            </a:pPr>
            <a:r>
              <a:rPr lang="en-US" altLang="de-DE" sz="2400" dirty="0" smtClean="0"/>
              <a:t>Does increase in cross-border commuting facilitate the European integration process?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  <a:defRPr/>
            </a:pPr>
            <a:endParaRPr lang="en-US" altLang="de-DE" sz="2400" dirty="0" smtClean="0"/>
          </a:p>
          <a:p>
            <a:pPr eaLnBrk="1" hangingPunct="1">
              <a:lnSpc>
                <a:spcPct val="60000"/>
              </a:lnSpc>
              <a:defRPr/>
            </a:pPr>
            <a:r>
              <a:rPr lang="en-US" altLang="de-DE" sz="2400" dirty="0" smtClean="0"/>
              <a:t>Does cross border commuting contribute to new cleavages within the rural low-wage labor market sector (e.g. due to higher requirements of language proficiency in the service sector)?</a:t>
            </a:r>
          </a:p>
        </p:txBody>
      </p:sp>
    </p:spTree>
    <p:extLst>
      <p:ext uri="{BB962C8B-B14F-4D97-AF65-F5344CB8AC3E}">
        <p14:creationId xmlns:p14="http://schemas.microsoft.com/office/powerpoint/2010/main" val="21086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5"/>
          <p:cNvSpPr>
            <a:spLocks noGrp="1"/>
          </p:cNvSpPr>
          <p:nvPr>
            <p:ph type="title" idx="4294967295"/>
          </p:nvPr>
        </p:nvSpPr>
        <p:spPr>
          <a:xfrm>
            <a:off x="738188" y="1331913"/>
            <a:ext cx="9217025" cy="969962"/>
          </a:xfrm>
        </p:spPr>
        <p:txBody>
          <a:bodyPr/>
          <a:lstStyle/>
          <a:p>
            <a:pPr algn="l" eaLnBrk="1" hangingPunct="1"/>
            <a:r>
              <a:rPr lang="de-DE" altLang="de-DE" b="1" smtClean="0"/>
              <a:t>Further questions</a:t>
            </a:r>
          </a:p>
        </p:txBody>
      </p:sp>
      <p:sp>
        <p:nvSpPr>
          <p:cNvPr id="34819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197100"/>
            <a:ext cx="9212262" cy="4824413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de-DE" altLang="de-DE" sz="2400" dirty="0" err="1" smtClean="0"/>
              <a:t>Since</a:t>
            </a:r>
            <a:r>
              <a:rPr lang="de-DE" altLang="de-DE" sz="2400" dirty="0" smtClean="0"/>
              <a:t> analyzing </a:t>
            </a:r>
            <a:r>
              <a:rPr lang="de-DE" altLang="de-DE" sz="2400" dirty="0" err="1" smtClean="0"/>
              <a:t>income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may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only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capture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certain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aspects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of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the</a:t>
            </a:r>
            <a:r>
              <a:rPr lang="de-DE" altLang="de-DE" sz="2400" dirty="0" smtClean="0"/>
              <a:t> relevant </a:t>
            </a:r>
            <a:r>
              <a:rPr lang="de-DE" altLang="de-DE" sz="2400" dirty="0" err="1" smtClean="0"/>
              <a:t>subjective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assessment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categories</a:t>
            </a:r>
            <a:r>
              <a:rPr lang="de-DE" altLang="de-DE" sz="2400" dirty="0" smtClean="0"/>
              <a:t> in a transnational </a:t>
            </a:r>
            <a:r>
              <a:rPr lang="de-DE" altLang="de-DE" sz="2400" dirty="0" err="1" smtClean="0"/>
              <a:t>work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career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we</a:t>
            </a:r>
            <a:r>
              <a:rPr lang="de-DE" altLang="de-DE" sz="2400" dirty="0" smtClean="0"/>
              <a:t> also </a:t>
            </a:r>
            <a:r>
              <a:rPr lang="de-DE" altLang="de-DE" sz="2400" dirty="0" err="1" smtClean="0"/>
              <a:t>raise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some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related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questions</a:t>
            </a:r>
            <a:r>
              <a:rPr lang="de-DE" altLang="de-DE" sz="2400" dirty="0" smtClean="0"/>
              <a:t> in </a:t>
            </a:r>
            <a:r>
              <a:rPr lang="de-DE" altLang="de-DE" sz="2400" dirty="0" err="1" smtClean="0"/>
              <a:t>further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research</a:t>
            </a:r>
            <a:r>
              <a:rPr lang="de-DE" altLang="de-DE" sz="2400" dirty="0" smtClean="0"/>
              <a:t>:</a:t>
            </a:r>
          </a:p>
          <a:p>
            <a:pPr marL="0" indent="0" eaLnBrk="1" hangingPunct="1">
              <a:lnSpc>
                <a:spcPct val="70000"/>
              </a:lnSpc>
              <a:spcBef>
                <a:spcPts val="624"/>
              </a:spcBef>
              <a:buNone/>
              <a:defRPr/>
            </a:pPr>
            <a:endParaRPr lang="de-DE" altLang="de-DE" sz="2400" dirty="0" smtClean="0"/>
          </a:p>
          <a:p>
            <a:pPr lvl="1"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en-US" sz="2400" dirty="0"/>
              <a:t>What are important dimensions for assessing cross-border commuting trajectories? </a:t>
            </a:r>
            <a:endParaRPr lang="en-US" sz="2400" dirty="0" smtClean="0"/>
          </a:p>
          <a:p>
            <a:pPr lvl="1"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en-US" sz="2400" dirty="0"/>
              <a:t>How do we define success in transnational commuting from the perspective of cross-border commuters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en-US" sz="2400" dirty="0"/>
              <a:t>How relevant are qualifications for the occupational mobility in Austria and related outcomes in terms of life satisfaction? </a:t>
            </a:r>
            <a:endParaRPr lang="en-US" sz="2400" dirty="0" smtClean="0"/>
          </a:p>
          <a:p>
            <a:pPr lvl="1"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en-US" sz="2400" dirty="0"/>
              <a:t>How are socio-economic disadvantages and </a:t>
            </a:r>
            <a:r>
              <a:rPr lang="en-US" sz="2400"/>
              <a:t>discrimination </a:t>
            </a:r>
            <a:r>
              <a:rPr lang="en-US" sz="2400" smtClean="0"/>
              <a:t>perceived, </a:t>
            </a:r>
            <a:r>
              <a:rPr lang="en-US" sz="2400" dirty="0"/>
              <a:t>and how do cross-border commuters cope with these experiences? </a:t>
            </a:r>
            <a:endParaRPr lang="en-US" sz="2400" dirty="0" smtClean="0"/>
          </a:p>
          <a:p>
            <a:pPr lvl="1" eaLnBrk="1" hangingPunct="1">
              <a:lnSpc>
                <a:spcPct val="70000"/>
              </a:lnSpc>
              <a:spcBef>
                <a:spcPts val="624"/>
              </a:spcBef>
              <a:defRPr/>
            </a:pPr>
            <a:r>
              <a:rPr lang="en-US" sz="2400" smtClean="0"/>
              <a:t>And, </a:t>
            </a:r>
            <a:r>
              <a:rPr lang="en-US" sz="2400" dirty="0"/>
              <a:t>in </a:t>
            </a:r>
            <a:r>
              <a:rPr lang="en-US" sz="2400"/>
              <a:t>broad </a:t>
            </a:r>
            <a:r>
              <a:rPr lang="en-US" sz="2400" smtClean="0"/>
              <a:t>terms, </a:t>
            </a:r>
            <a:r>
              <a:rPr lang="en-US" sz="2400" dirty="0"/>
              <a:t>does cross-border commuting to Austria lead to a higher life satisfaction than staying and working in the </a:t>
            </a:r>
            <a:r>
              <a:rPr lang="en-US" sz="2400"/>
              <a:t>Czech </a:t>
            </a:r>
            <a:r>
              <a:rPr lang="en-US" sz="2400" smtClean="0"/>
              <a:t>Republic, </a:t>
            </a:r>
            <a:r>
              <a:rPr lang="en-US" sz="2400" dirty="0"/>
              <a:t>Slovakia and Hungary?</a:t>
            </a:r>
            <a:endParaRPr lang="de-DE" altLang="de-DE" sz="2400" dirty="0" smtClean="0"/>
          </a:p>
          <a:p>
            <a:pPr lvl="1" eaLnBrk="1" hangingPunct="1">
              <a:lnSpc>
                <a:spcPct val="60000"/>
              </a:lnSpc>
              <a:defRPr/>
            </a:pPr>
            <a:endParaRPr lang="en-US" alt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7005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!</a:t>
            </a:r>
            <a:br>
              <a:rPr lang="de-AT" dirty="0" smtClean="0"/>
            </a:br>
            <a:r>
              <a:rPr lang="de-AT" sz="4000" dirty="0" smtClean="0"/>
              <a:t>roland.verwiebe@univie.ac.at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30070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2930525" y="2543175"/>
            <a:ext cx="5511800" cy="28209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z="6600" b="1" smtClean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9057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5"/>
          <p:cNvSpPr>
            <a:spLocks noGrp="1"/>
          </p:cNvSpPr>
          <p:nvPr>
            <p:ph type="title"/>
          </p:nvPr>
        </p:nvSpPr>
        <p:spPr>
          <a:xfrm>
            <a:off x="809625" y="1331913"/>
            <a:ext cx="9217025" cy="969962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TRANSLAB: Data and methods I</a:t>
            </a:r>
          </a:p>
        </p:txBody>
      </p:sp>
      <p:sp>
        <p:nvSpPr>
          <p:cNvPr id="22531" name="Inhaltsplatzhalter 6"/>
          <p:cNvSpPr>
            <a:spLocks noGrp="1"/>
          </p:cNvSpPr>
          <p:nvPr>
            <p:ph sz="quarter" idx="4"/>
          </p:nvPr>
        </p:nvSpPr>
        <p:spPr>
          <a:xfrm>
            <a:off x="738188" y="2339975"/>
            <a:ext cx="9212262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500" dirty="0" smtClean="0">
                <a:cs typeface="Arial" charset="0"/>
              </a:rPr>
              <a:t>Research Project </a:t>
            </a:r>
            <a:r>
              <a:rPr lang="de-DE" altLang="de-DE" sz="2500" b="1" dirty="0" smtClean="0">
                <a:cs typeface="Arial" charset="0"/>
              </a:rPr>
              <a:t>TRANSLAB</a:t>
            </a:r>
            <a:r>
              <a:rPr lang="de-DE" altLang="de-DE" sz="2500" dirty="0" smtClean="0">
                <a:cs typeface="Arial" charset="0"/>
              </a:rPr>
              <a:t> „Cross-</a:t>
            </a:r>
            <a:r>
              <a:rPr lang="de-DE" altLang="de-DE" sz="2500" dirty="0" err="1" smtClean="0">
                <a:cs typeface="Arial" charset="0"/>
              </a:rPr>
              <a:t>border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smtClean="0">
                <a:cs typeface="Arial" charset="0"/>
              </a:rPr>
              <a:t>Labour Mobility, </a:t>
            </a:r>
            <a:r>
              <a:rPr lang="de-DE" altLang="de-DE" sz="2500" dirty="0" smtClean="0">
                <a:cs typeface="Arial" charset="0"/>
              </a:rPr>
              <a:t>Transnational Labour </a:t>
            </a:r>
            <a:r>
              <a:rPr lang="de-DE" altLang="de-DE" sz="2500" dirty="0" err="1" smtClean="0">
                <a:cs typeface="Arial" charset="0"/>
              </a:rPr>
              <a:t>Markets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and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Social</a:t>
            </a:r>
            <a:r>
              <a:rPr lang="de-DE" altLang="de-DE" sz="2500" dirty="0" smtClean="0">
                <a:cs typeface="Arial" charset="0"/>
              </a:rPr>
              <a:t> Differentiation in </a:t>
            </a:r>
            <a:r>
              <a:rPr lang="de-DE" altLang="de-DE" sz="2500" dirty="0" err="1" smtClean="0">
                <a:cs typeface="Arial" charset="0"/>
              </a:rPr>
              <a:t>the</a:t>
            </a:r>
            <a:r>
              <a:rPr lang="de-DE" altLang="de-DE" sz="2500" dirty="0" smtClean="0">
                <a:cs typeface="Arial" charset="0"/>
              </a:rPr>
              <a:t> Central European Region</a:t>
            </a:r>
            <a:r>
              <a:rPr lang="de-DE" altLang="en-US" sz="2500" dirty="0" smtClean="0">
                <a:cs typeface="Arial" charset="0"/>
              </a:rPr>
              <a:t>“</a:t>
            </a:r>
            <a:r>
              <a:rPr lang="de-DE" altLang="de-DE" sz="2500" dirty="0" smtClean="0">
                <a:cs typeface="Arial" charset="0"/>
              </a:rPr>
              <a:t> (</a:t>
            </a:r>
            <a:r>
              <a:rPr lang="de-DE" altLang="de-DE" sz="2500" dirty="0" err="1" smtClean="0">
                <a:cs typeface="Arial" charset="0"/>
              </a:rPr>
              <a:t>funded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err="1" smtClean="0">
                <a:cs typeface="Arial" charset="0"/>
              </a:rPr>
              <a:t>by</a:t>
            </a:r>
            <a:r>
              <a:rPr lang="de-DE" altLang="de-DE" sz="2500" smtClean="0">
                <a:cs typeface="Arial" charset="0"/>
              </a:rPr>
              <a:t> WWTF, </a:t>
            </a:r>
            <a:r>
              <a:rPr lang="de-DE" altLang="de-DE" sz="2500" dirty="0" smtClean="0">
                <a:cs typeface="Arial" charset="0"/>
              </a:rPr>
              <a:t>2012-2015)</a:t>
            </a:r>
          </a:p>
          <a:p>
            <a:pPr eaLnBrk="1" hangingPunct="1">
              <a:lnSpc>
                <a:spcPct val="80000"/>
              </a:lnSpc>
            </a:pPr>
            <a:endParaRPr lang="de-DE" altLang="de-DE" sz="25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500" dirty="0" smtClean="0">
                <a:cs typeface="Arial" charset="0"/>
              </a:rPr>
              <a:t>TRANSLAB </a:t>
            </a:r>
            <a:r>
              <a:rPr lang="de-DE" altLang="de-DE" sz="2500" dirty="0" err="1" smtClean="0">
                <a:cs typeface="Arial" charset="0"/>
              </a:rPr>
              <a:t>applies</a:t>
            </a:r>
            <a:r>
              <a:rPr lang="de-DE" altLang="de-DE" sz="2500" dirty="0" smtClean="0">
                <a:cs typeface="Arial" charset="0"/>
              </a:rPr>
              <a:t> a </a:t>
            </a:r>
            <a:r>
              <a:rPr lang="de-DE" altLang="de-DE" sz="2500" err="1" smtClean="0">
                <a:cs typeface="Arial" charset="0"/>
              </a:rPr>
              <a:t>mixed-methods</a:t>
            </a:r>
            <a:r>
              <a:rPr lang="de-DE" altLang="de-DE" sz="2500" smtClean="0">
                <a:cs typeface="Arial" charset="0"/>
              </a:rPr>
              <a:t> approach, </a:t>
            </a:r>
            <a:r>
              <a:rPr lang="de-DE" altLang="de-DE" sz="2500" dirty="0" err="1" smtClean="0">
                <a:cs typeface="Arial" charset="0"/>
              </a:rPr>
              <a:t>following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methods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of</a:t>
            </a:r>
            <a:r>
              <a:rPr lang="de-DE" altLang="de-DE" sz="2500" dirty="0" smtClean="0">
                <a:cs typeface="Arial" charset="0"/>
              </a:rPr>
              <a:t> „</a:t>
            </a:r>
            <a:r>
              <a:rPr lang="de-DE" altLang="de-DE" sz="2500" dirty="0" err="1" smtClean="0">
                <a:cs typeface="Arial" charset="0"/>
              </a:rPr>
              <a:t>ethnosurvey</a:t>
            </a:r>
            <a:r>
              <a:rPr lang="de-DE" altLang="en-US" sz="2500" dirty="0" smtClean="0">
                <a:cs typeface="Arial" charset="0"/>
              </a:rPr>
              <a:t>“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data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collection</a:t>
            </a:r>
            <a:r>
              <a:rPr lang="de-DE" altLang="de-DE" sz="2500" b="1" dirty="0" smtClean="0">
                <a:cs typeface="Arial" charset="0"/>
              </a:rPr>
              <a:t> </a:t>
            </a:r>
            <a:r>
              <a:rPr lang="de-DE" altLang="de-DE" sz="2500" b="1" dirty="0" smtClean="0">
                <a:solidFill>
                  <a:srgbClr val="A6A6A6"/>
                </a:solidFill>
                <a:cs typeface="Arial" charset="0"/>
              </a:rPr>
              <a:t>(Kalter 2011; Massey 1987</a:t>
            </a:r>
            <a:r>
              <a:rPr lang="de-DE" altLang="de-DE" sz="2500" b="1" smtClean="0">
                <a:solidFill>
                  <a:srgbClr val="A6A6A6"/>
                </a:solidFill>
                <a:cs typeface="Arial" charset="0"/>
              </a:rPr>
              <a:t>; Massey, </a:t>
            </a:r>
            <a:r>
              <a:rPr lang="de-DE" altLang="de-DE" sz="2500" b="1" dirty="0" err="1" smtClean="0">
                <a:solidFill>
                  <a:srgbClr val="A6A6A6"/>
                </a:solidFill>
                <a:cs typeface="Arial" charset="0"/>
              </a:rPr>
              <a:t>Espinosa</a:t>
            </a:r>
            <a:r>
              <a:rPr lang="de-DE" altLang="de-DE" sz="2500" b="1" dirty="0" smtClean="0">
                <a:solidFill>
                  <a:srgbClr val="A6A6A6"/>
                </a:solidFill>
                <a:cs typeface="Arial" charset="0"/>
              </a:rPr>
              <a:t> 1997</a:t>
            </a:r>
            <a:r>
              <a:rPr lang="de-DE" altLang="de-DE" sz="2500" b="1" smtClean="0">
                <a:solidFill>
                  <a:srgbClr val="A6A6A6"/>
                </a:solidFill>
                <a:cs typeface="Arial" charset="0"/>
              </a:rPr>
              <a:t>; Mullan, </a:t>
            </a:r>
            <a:r>
              <a:rPr lang="de-DE" altLang="de-DE" sz="2500" b="1" dirty="0" err="1" smtClean="0">
                <a:solidFill>
                  <a:srgbClr val="A6A6A6"/>
                </a:solidFill>
                <a:cs typeface="Arial" charset="0"/>
              </a:rPr>
              <a:t>Frejka</a:t>
            </a:r>
            <a:r>
              <a:rPr lang="de-DE" altLang="de-DE" sz="2500" b="1" dirty="0" smtClean="0">
                <a:solidFill>
                  <a:srgbClr val="A6A6A6"/>
                </a:solidFill>
                <a:cs typeface="Arial" charset="0"/>
              </a:rPr>
              <a:t> 1995</a:t>
            </a:r>
            <a:r>
              <a:rPr lang="de-DE" altLang="de-DE" sz="2500" b="1" smtClean="0">
                <a:solidFill>
                  <a:srgbClr val="A6A6A6"/>
                </a:solidFill>
                <a:cs typeface="Arial" charset="0"/>
              </a:rPr>
              <a:t>; Wallace, </a:t>
            </a:r>
            <a:r>
              <a:rPr lang="de-DE" altLang="de-DE" sz="2500" b="1" dirty="0" smtClean="0">
                <a:solidFill>
                  <a:srgbClr val="A6A6A6"/>
                </a:solidFill>
                <a:cs typeface="Arial" charset="0"/>
              </a:rPr>
              <a:t>Vincent 2007).</a:t>
            </a:r>
          </a:p>
          <a:p>
            <a:pPr eaLnBrk="1" hangingPunct="1">
              <a:lnSpc>
                <a:spcPct val="80000"/>
              </a:lnSpc>
            </a:pPr>
            <a:endParaRPr lang="de-DE" altLang="de-DE" sz="25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500" dirty="0" err="1" smtClean="0">
                <a:cs typeface="Arial" charset="0"/>
              </a:rPr>
              <a:t>Based</a:t>
            </a:r>
            <a:r>
              <a:rPr lang="de-DE" altLang="de-DE" sz="2500" dirty="0" smtClean="0">
                <a:cs typeface="Arial" charset="0"/>
              </a:rPr>
              <a:t> on </a:t>
            </a:r>
            <a:r>
              <a:rPr lang="de-DE" altLang="de-DE" sz="2500" dirty="0" err="1" smtClean="0">
                <a:cs typeface="Arial" charset="0"/>
              </a:rPr>
              <a:t>quota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sampling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the</a:t>
            </a:r>
            <a:r>
              <a:rPr lang="de-DE" altLang="de-DE" sz="2500" dirty="0" smtClean="0">
                <a:cs typeface="Arial" charset="0"/>
              </a:rPr>
              <a:t> Department </a:t>
            </a:r>
            <a:r>
              <a:rPr lang="de-DE" altLang="de-DE" sz="2500" dirty="0" err="1" smtClean="0">
                <a:cs typeface="Arial" charset="0"/>
              </a:rPr>
              <a:t>of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Sociology</a:t>
            </a:r>
            <a:r>
              <a:rPr lang="de-DE" altLang="de-DE" sz="2500" dirty="0" smtClean="0">
                <a:cs typeface="Arial" charset="0"/>
              </a:rPr>
              <a:t> (University </a:t>
            </a:r>
            <a:r>
              <a:rPr lang="de-DE" altLang="de-DE" sz="2500" dirty="0" err="1" smtClean="0">
                <a:cs typeface="Arial" charset="0"/>
              </a:rPr>
              <a:t>of</a:t>
            </a:r>
            <a:r>
              <a:rPr lang="de-DE" altLang="de-DE" sz="2500" dirty="0" smtClean="0">
                <a:cs typeface="Arial" charset="0"/>
              </a:rPr>
              <a:t> Vienna) </a:t>
            </a:r>
            <a:r>
              <a:rPr lang="de-DE" altLang="de-DE" sz="2500" dirty="0" err="1" smtClean="0">
                <a:cs typeface="Arial" charset="0"/>
              </a:rPr>
              <a:t>and</a:t>
            </a:r>
            <a:r>
              <a:rPr lang="de-DE" altLang="de-DE" sz="2500" dirty="0" smtClean="0">
                <a:cs typeface="Arial" charset="0"/>
              </a:rPr>
              <a:t> GfK Austria </a:t>
            </a:r>
            <a:r>
              <a:rPr lang="de-DE" altLang="de-DE" sz="2500" dirty="0" err="1" smtClean="0">
                <a:cs typeface="Arial" charset="0"/>
              </a:rPr>
              <a:t>carried</a:t>
            </a:r>
            <a:r>
              <a:rPr lang="de-DE" altLang="de-DE" sz="2500" dirty="0" smtClean="0">
                <a:cs typeface="Arial" charset="0"/>
              </a:rPr>
              <a:t> out a quantitative </a:t>
            </a:r>
            <a:r>
              <a:rPr lang="de-DE" altLang="de-DE" sz="2500" dirty="0" err="1" smtClean="0">
                <a:cs typeface="Arial" charset="0"/>
              </a:rPr>
              <a:t>survey</a:t>
            </a:r>
            <a:r>
              <a:rPr lang="de-DE" altLang="de-DE" sz="2500" dirty="0" smtClean="0">
                <a:cs typeface="Arial" charset="0"/>
              </a:rPr>
              <a:t> in 2012/2013 </a:t>
            </a:r>
            <a:r>
              <a:rPr lang="de-DE" altLang="de-DE" sz="2500" dirty="0" err="1" smtClean="0">
                <a:cs typeface="Arial" charset="0"/>
              </a:rPr>
              <a:t>of</a:t>
            </a:r>
            <a:r>
              <a:rPr lang="de-DE" altLang="de-DE" sz="2500" dirty="0" smtClean="0">
                <a:cs typeface="Arial" charset="0"/>
              </a:rPr>
              <a:t> N </a:t>
            </a:r>
            <a:r>
              <a:rPr lang="de-DE" altLang="de-DE" sz="2500" smtClean="0">
                <a:cs typeface="Arial" charset="0"/>
              </a:rPr>
              <a:t>= 1,233 </a:t>
            </a:r>
            <a:r>
              <a:rPr lang="de-DE" altLang="de-DE" sz="2500" dirty="0" err="1" smtClean="0">
                <a:cs typeface="Arial" charset="0"/>
              </a:rPr>
              <a:t>commuters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to</a:t>
            </a:r>
            <a:r>
              <a:rPr lang="de-DE" altLang="de-DE" sz="2500" dirty="0" smtClean="0">
                <a:cs typeface="Arial" charset="0"/>
              </a:rPr>
              <a:t> Austria </a:t>
            </a:r>
            <a:r>
              <a:rPr lang="de-DE" altLang="de-DE" sz="2500" err="1" smtClean="0">
                <a:cs typeface="Arial" charset="0"/>
              </a:rPr>
              <a:t>and</a:t>
            </a:r>
            <a:r>
              <a:rPr lang="de-DE" altLang="de-DE" sz="2500" smtClean="0">
                <a:cs typeface="Arial" charset="0"/>
              </a:rPr>
              <a:t> 1,340 </a:t>
            </a:r>
            <a:r>
              <a:rPr lang="de-DE" altLang="de-DE" sz="2500" dirty="0" smtClean="0">
                <a:cs typeface="Arial" charset="0"/>
              </a:rPr>
              <a:t>non-</a:t>
            </a:r>
            <a:r>
              <a:rPr lang="de-DE" altLang="de-DE" sz="2500" dirty="0" err="1" smtClean="0">
                <a:cs typeface="Arial" charset="0"/>
              </a:rPr>
              <a:t>commuters</a:t>
            </a:r>
            <a:r>
              <a:rPr lang="de-DE" altLang="de-DE" sz="2500" dirty="0" smtClean="0">
                <a:cs typeface="Arial" charset="0"/>
              </a:rPr>
              <a:t> in </a:t>
            </a:r>
            <a:r>
              <a:rPr lang="de-DE" altLang="de-DE" sz="2500" dirty="0" err="1" smtClean="0">
                <a:cs typeface="Arial" charset="0"/>
              </a:rPr>
              <a:t>the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northeastern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border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regions</a:t>
            </a:r>
            <a:r>
              <a:rPr lang="de-DE" altLang="de-DE" sz="2500" dirty="0" smtClean="0">
                <a:cs typeface="Arial" charset="0"/>
              </a:rPr>
              <a:t> </a:t>
            </a:r>
            <a:r>
              <a:rPr lang="de-DE" altLang="de-DE" sz="2500" dirty="0" err="1" smtClean="0">
                <a:cs typeface="Arial" charset="0"/>
              </a:rPr>
              <a:t>giving</a:t>
            </a:r>
            <a:r>
              <a:rPr lang="de-DE" altLang="de-DE" sz="2500" dirty="0" smtClean="0">
                <a:cs typeface="Arial" charset="0"/>
              </a:rPr>
              <a:t> on Austria.</a:t>
            </a:r>
            <a:endParaRPr lang="en-US" altLang="de-DE" sz="25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5"/>
          <p:cNvSpPr>
            <a:spLocks noGrp="1"/>
          </p:cNvSpPr>
          <p:nvPr>
            <p:ph type="title"/>
          </p:nvPr>
        </p:nvSpPr>
        <p:spPr>
          <a:xfrm>
            <a:off x="738188" y="1260475"/>
            <a:ext cx="9217025" cy="969963"/>
          </a:xfrm>
        </p:spPr>
        <p:txBody>
          <a:bodyPr/>
          <a:lstStyle/>
          <a:p>
            <a:pPr eaLnBrk="1" hangingPunct="1"/>
            <a:r>
              <a:rPr lang="de-DE" altLang="de-DE" b="1" smtClean="0"/>
              <a:t>TRANSLAB: Data and methods II</a:t>
            </a:r>
          </a:p>
        </p:txBody>
      </p:sp>
      <p:sp>
        <p:nvSpPr>
          <p:cNvPr id="23555" name="Inhaltsplatzhalter 6"/>
          <p:cNvSpPr>
            <a:spLocks noGrp="1"/>
          </p:cNvSpPr>
          <p:nvPr>
            <p:ph sz="quarter" idx="4"/>
          </p:nvPr>
        </p:nvSpPr>
        <p:spPr>
          <a:xfrm>
            <a:off x="735013" y="2052638"/>
            <a:ext cx="9652000" cy="4968875"/>
          </a:xfrm>
        </p:spPr>
        <p:txBody>
          <a:bodyPr/>
          <a:lstStyle/>
          <a:p>
            <a:pPr marL="0" indent="0" eaLnBrk="1" hangingPunct="1"/>
            <a:r>
              <a:rPr lang="de-DE" altLang="de-DE" sz="2400" dirty="0" smtClean="0">
                <a:cs typeface="Arial" charset="0"/>
              </a:rPr>
              <a:t> </a:t>
            </a:r>
            <a:r>
              <a:rPr lang="de-DE" altLang="de-DE" dirty="0" smtClean="0">
                <a:cs typeface="Arial" charset="0"/>
              </a:rPr>
              <a:t>Target Population </a:t>
            </a:r>
            <a:r>
              <a:rPr lang="de-DE" altLang="de-DE" dirty="0" err="1" smtClean="0">
                <a:cs typeface="Arial" charset="0"/>
              </a:rPr>
              <a:t>were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currently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employed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persons</a:t>
            </a:r>
            <a:r>
              <a:rPr lang="de-DE" altLang="de-DE" dirty="0" smtClean="0">
                <a:cs typeface="Arial" charset="0"/>
              </a:rPr>
              <a:t> (at least 20 </a:t>
            </a:r>
            <a:r>
              <a:rPr lang="de-DE" altLang="de-DE" dirty="0" err="1" smtClean="0">
                <a:cs typeface="Arial" charset="0"/>
              </a:rPr>
              <a:t>hours</a:t>
            </a:r>
            <a:r>
              <a:rPr lang="de-DE" altLang="de-DE" dirty="0" smtClean="0">
                <a:cs typeface="Arial" charset="0"/>
              </a:rPr>
              <a:t> a </a:t>
            </a:r>
            <a:r>
              <a:rPr lang="de-DE" altLang="de-DE" err="1" smtClean="0">
                <a:cs typeface="Arial" charset="0"/>
              </a:rPr>
              <a:t>week</a:t>
            </a:r>
            <a:r>
              <a:rPr lang="de-DE" altLang="de-DE" smtClean="0">
                <a:cs typeface="Arial" charset="0"/>
              </a:rPr>
              <a:t>), </a:t>
            </a:r>
            <a:r>
              <a:rPr lang="de-DE" altLang="de-DE" dirty="0" err="1" smtClean="0">
                <a:cs typeface="Arial" charset="0"/>
              </a:rPr>
              <a:t>aged</a:t>
            </a:r>
            <a:r>
              <a:rPr lang="de-DE" altLang="de-DE" dirty="0" smtClean="0">
                <a:cs typeface="Arial" charset="0"/>
              </a:rPr>
              <a:t> 21 </a:t>
            </a:r>
            <a:r>
              <a:rPr lang="de-DE" altLang="de-DE" dirty="0" err="1" smtClean="0">
                <a:cs typeface="Arial" charset="0"/>
              </a:rPr>
              <a:t>to</a:t>
            </a:r>
            <a:r>
              <a:rPr lang="de-DE" altLang="de-DE" dirty="0" smtClean="0">
                <a:cs typeface="Arial" charset="0"/>
              </a:rPr>
              <a:t> 65 </a:t>
            </a:r>
            <a:r>
              <a:rPr lang="de-DE" altLang="de-DE" dirty="0" err="1" smtClean="0">
                <a:cs typeface="Arial" charset="0"/>
              </a:rPr>
              <a:t>years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which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had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their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primary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residence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within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regions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bordering</a:t>
            </a:r>
            <a:r>
              <a:rPr lang="de-DE" altLang="de-DE" dirty="0" smtClean="0">
                <a:cs typeface="Arial" charset="0"/>
              </a:rPr>
              <a:t> on Austria:</a:t>
            </a:r>
          </a:p>
          <a:p>
            <a:pPr lvl="1" eaLnBrk="1" hangingPunct="1">
              <a:buFont typeface="Arial" charset="0"/>
              <a:buChar char="•"/>
            </a:pPr>
            <a:r>
              <a:rPr lang="de-DE" altLang="de-DE" dirty="0" smtClean="0"/>
              <a:t>South Moravia (Czech </a:t>
            </a:r>
            <a:r>
              <a:rPr lang="de-DE" altLang="de-DE" dirty="0" err="1" smtClean="0"/>
              <a:t>Republic</a:t>
            </a:r>
            <a:r>
              <a:rPr lang="de-DE" altLang="de-DE" dirty="0" smtClean="0"/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de-DE" altLang="de-DE" smtClean="0"/>
              <a:t>Bratislava, </a:t>
            </a:r>
            <a:r>
              <a:rPr lang="de-DE" altLang="de-DE" dirty="0" err="1" smtClean="0"/>
              <a:t>Trnava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Slovakia</a:t>
            </a:r>
            <a:r>
              <a:rPr lang="de-DE" altLang="de-DE" dirty="0" smtClean="0"/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hu-HU" altLang="de-DE" smtClean="0"/>
              <a:t>Győr-Moson-Sopron</a:t>
            </a:r>
            <a:r>
              <a:rPr lang="de-DE" altLang="de-DE" smtClean="0"/>
              <a:t>, </a:t>
            </a:r>
            <a:r>
              <a:rPr lang="de-DE" altLang="de-DE" dirty="0" err="1" smtClean="0"/>
              <a:t>Vas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Hungary</a:t>
            </a:r>
            <a:r>
              <a:rPr lang="de-DE" altLang="de-DE" dirty="0" smtClean="0"/>
              <a:t>)</a:t>
            </a:r>
          </a:p>
          <a:p>
            <a:pPr lvl="1" eaLnBrk="1" hangingPunct="1"/>
            <a:endParaRPr lang="de-DE" altLang="de-DE" dirty="0" smtClean="0"/>
          </a:p>
          <a:p>
            <a:pPr marL="0" indent="0" eaLnBrk="1" hangingPunct="1"/>
            <a:r>
              <a:rPr lang="de-DE" altLang="de-DE" b="1" dirty="0" smtClean="0">
                <a:cs typeface="Arial" charset="0"/>
              </a:rPr>
              <a:t> </a:t>
            </a:r>
            <a:r>
              <a:rPr lang="de-DE" altLang="de-DE" dirty="0" smtClean="0">
                <a:cs typeface="Arial" charset="0"/>
              </a:rPr>
              <a:t>Survey </a:t>
            </a:r>
            <a:r>
              <a:rPr lang="de-DE" altLang="de-DE" dirty="0" err="1" smtClean="0">
                <a:cs typeface="Arial" charset="0"/>
              </a:rPr>
              <a:t>compiled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information</a:t>
            </a:r>
            <a:r>
              <a:rPr lang="de-DE" altLang="de-DE" dirty="0" smtClean="0">
                <a:cs typeface="Arial" charset="0"/>
              </a:rPr>
              <a:t> on </a:t>
            </a:r>
            <a:r>
              <a:rPr lang="de-DE" altLang="de-DE" dirty="0" err="1" smtClean="0">
                <a:cs typeface="Arial" charset="0"/>
              </a:rPr>
              <a:t>reasons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for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cross-border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commuting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err="1" smtClean="0">
                <a:cs typeface="Arial" charset="0"/>
              </a:rPr>
              <a:t>and</a:t>
            </a:r>
            <a:r>
              <a:rPr lang="de-DE" altLang="de-DE" smtClean="0">
                <a:cs typeface="Arial" charset="0"/>
              </a:rPr>
              <a:t> non-commuting, </a:t>
            </a:r>
            <a:r>
              <a:rPr lang="de-DE" altLang="de-DE" dirty="0" err="1" smtClean="0">
                <a:cs typeface="Arial" charset="0"/>
              </a:rPr>
              <a:t>current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occupation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and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err="1" smtClean="0">
                <a:cs typeface="Arial" charset="0"/>
              </a:rPr>
              <a:t>employment</a:t>
            </a:r>
            <a:r>
              <a:rPr lang="de-DE" altLang="de-DE" smtClean="0">
                <a:cs typeface="Arial" charset="0"/>
              </a:rPr>
              <a:t> careers, </a:t>
            </a:r>
            <a:r>
              <a:rPr lang="de-DE" altLang="de-DE" err="1" smtClean="0">
                <a:cs typeface="Arial" charset="0"/>
              </a:rPr>
              <a:t>geographical</a:t>
            </a:r>
            <a:r>
              <a:rPr lang="de-DE" altLang="de-DE" smtClean="0">
                <a:cs typeface="Arial" charset="0"/>
              </a:rPr>
              <a:t> mobility, human capital, </a:t>
            </a:r>
            <a:r>
              <a:rPr lang="de-DE" altLang="de-DE" err="1" smtClean="0">
                <a:cs typeface="Arial" charset="0"/>
              </a:rPr>
              <a:t>social</a:t>
            </a:r>
            <a:r>
              <a:rPr lang="de-DE" altLang="de-DE" smtClean="0">
                <a:cs typeface="Arial" charset="0"/>
              </a:rPr>
              <a:t> demography, </a:t>
            </a:r>
            <a:r>
              <a:rPr lang="de-DE" altLang="de-DE" dirty="0" err="1" smtClean="0">
                <a:cs typeface="Arial" charset="0"/>
              </a:rPr>
              <a:t>network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integration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and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life</a:t>
            </a:r>
            <a:r>
              <a:rPr lang="de-DE" altLang="de-DE" dirty="0" smtClean="0">
                <a:cs typeface="Arial" charset="0"/>
              </a:rPr>
              <a:t> </a:t>
            </a:r>
            <a:r>
              <a:rPr lang="de-DE" altLang="de-DE" dirty="0" err="1" smtClean="0">
                <a:cs typeface="Arial" charset="0"/>
              </a:rPr>
              <a:t>satisfaction</a:t>
            </a:r>
            <a:r>
              <a:rPr lang="de-DE" altLang="de-DE" dirty="0" smtClean="0">
                <a:cs typeface="Arial" charset="0"/>
              </a:rPr>
              <a:t>.</a:t>
            </a:r>
            <a:endParaRPr lang="en-US" altLang="de-DE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730500"/>
            <a:ext cx="9212262" cy="4002088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de-DE" altLang="de-DE" sz="2600" dirty="0" smtClean="0">
                <a:cs typeface="Arial" charset="0"/>
              </a:rPr>
              <a:t>Research Project TRANSLAB „Cross-</a:t>
            </a:r>
            <a:r>
              <a:rPr lang="de-DE" altLang="de-DE" sz="2600" dirty="0" err="1" smtClean="0">
                <a:cs typeface="Arial" charset="0"/>
              </a:rPr>
              <a:t>border</a:t>
            </a:r>
            <a:r>
              <a:rPr lang="de-DE" altLang="de-DE" sz="2600" dirty="0" smtClean="0">
                <a:cs typeface="Arial" charset="0"/>
              </a:rPr>
              <a:t> </a:t>
            </a:r>
            <a:r>
              <a:rPr lang="de-DE" altLang="de-DE" sz="2600" smtClean="0">
                <a:cs typeface="Arial" charset="0"/>
              </a:rPr>
              <a:t>Labour Mobility, </a:t>
            </a:r>
            <a:r>
              <a:rPr lang="de-DE" altLang="de-DE" sz="2600" dirty="0" smtClean="0">
                <a:cs typeface="Arial" charset="0"/>
              </a:rPr>
              <a:t>Transnational Labour </a:t>
            </a:r>
            <a:r>
              <a:rPr lang="de-DE" altLang="de-DE" sz="2600" dirty="0" err="1" smtClean="0">
                <a:cs typeface="Arial" charset="0"/>
              </a:rPr>
              <a:t>Markets</a:t>
            </a:r>
            <a:r>
              <a:rPr lang="de-DE" altLang="de-DE" sz="2600" dirty="0" smtClean="0">
                <a:cs typeface="Arial" charset="0"/>
              </a:rPr>
              <a:t> </a:t>
            </a:r>
            <a:r>
              <a:rPr lang="de-DE" altLang="de-DE" sz="2600" dirty="0" err="1" smtClean="0">
                <a:cs typeface="Arial" charset="0"/>
              </a:rPr>
              <a:t>and</a:t>
            </a:r>
            <a:r>
              <a:rPr lang="de-DE" altLang="de-DE" sz="2600" dirty="0" smtClean="0">
                <a:cs typeface="Arial" charset="0"/>
              </a:rPr>
              <a:t> </a:t>
            </a:r>
            <a:r>
              <a:rPr lang="de-DE" altLang="de-DE" sz="2600" dirty="0" err="1" smtClean="0">
                <a:cs typeface="Arial" charset="0"/>
              </a:rPr>
              <a:t>Social</a:t>
            </a:r>
            <a:r>
              <a:rPr lang="de-DE" altLang="de-DE" sz="2600" dirty="0" smtClean="0">
                <a:cs typeface="Arial" charset="0"/>
              </a:rPr>
              <a:t> Differentiation in </a:t>
            </a:r>
            <a:r>
              <a:rPr lang="de-DE" altLang="de-DE" sz="2600" dirty="0" err="1" smtClean="0">
                <a:cs typeface="Arial" charset="0"/>
              </a:rPr>
              <a:t>the</a:t>
            </a:r>
            <a:r>
              <a:rPr lang="de-DE" altLang="de-DE" sz="2600" dirty="0" smtClean="0">
                <a:cs typeface="Arial" charset="0"/>
              </a:rPr>
              <a:t> Central European Region</a:t>
            </a:r>
            <a:r>
              <a:rPr lang="ja-JP" altLang="de-DE" sz="2600" smtClean="0">
                <a:cs typeface="Arial" charset="0"/>
              </a:rPr>
              <a:t>“</a:t>
            </a:r>
            <a:r>
              <a:rPr lang="de-DE" altLang="ja-JP" sz="2600" smtClean="0">
                <a:cs typeface="Arial" charset="0"/>
              </a:rPr>
              <a:t> , </a:t>
            </a:r>
            <a:r>
              <a:rPr lang="de-DE" altLang="ja-JP" sz="2600" dirty="0" err="1" smtClean="0">
                <a:cs typeface="Arial" charset="0"/>
              </a:rPr>
              <a:t>funded</a:t>
            </a:r>
            <a:r>
              <a:rPr lang="de-DE" altLang="ja-JP" sz="2600" dirty="0" smtClean="0">
                <a:cs typeface="Arial" charset="0"/>
              </a:rPr>
              <a:t> </a:t>
            </a:r>
            <a:r>
              <a:rPr lang="de-DE" altLang="ja-JP" sz="2600" err="1" smtClean="0">
                <a:cs typeface="Arial" charset="0"/>
              </a:rPr>
              <a:t>by</a:t>
            </a:r>
            <a:r>
              <a:rPr lang="de-DE" altLang="ja-JP" sz="2600" smtClean="0">
                <a:cs typeface="Arial" charset="0"/>
              </a:rPr>
              <a:t> WWTF, 2012-2015, </a:t>
            </a:r>
            <a:r>
              <a:rPr lang="de-DE" altLang="ja-JP" sz="2600" dirty="0" err="1" smtClean="0">
                <a:cs typeface="Arial" charset="0"/>
              </a:rPr>
              <a:t>headed</a:t>
            </a:r>
            <a:r>
              <a:rPr lang="de-DE" altLang="ja-JP" sz="2600" dirty="0" smtClean="0">
                <a:cs typeface="Arial" charset="0"/>
              </a:rPr>
              <a:t> </a:t>
            </a:r>
            <a:r>
              <a:rPr lang="de-DE" altLang="ja-JP" sz="2600" dirty="0" err="1" smtClean="0">
                <a:cs typeface="Arial" charset="0"/>
              </a:rPr>
              <a:t>by</a:t>
            </a:r>
            <a:r>
              <a:rPr lang="de-DE" altLang="ja-JP" sz="2600" dirty="0" smtClean="0">
                <a:cs typeface="Arial" charset="0"/>
              </a:rPr>
              <a:t> Prof. Roland Verwiebe </a:t>
            </a:r>
            <a:r>
              <a:rPr lang="de-DE" altLang="ja-JP" sz="2600" dirty="0" err="1" smtClean="0">
                <a:cs typeface="Arial" charset="0"/>
              </a:rPr>
              <a:t>and</a:t>
            </a:r>
            <a:r>
              <a:rPr lang="de-DE" altLang="ja-JP" sz="2600" dirty="0" smtClean="0">
                <a:cs typeface="Arial" charset="0"/>
              </a:rPr>
              <a:t> Prof. Christoph </a:t>
            </a:r>
            <a:r>
              <a:rPr lang="de-DE" altLang="ja-JP" sz="2600" dirty="0" err="1" smtClean="0">
                <a:cs typeface="Arial" charset="0"/>
              </a:rPr>
              <a:t>Reinprecht</a:t>
            </a:r>
            <a:r>
              <a:rPr lang="de-DE" altLang="ja-JP" sz="2600" dirty="0" smtClean="0">
                <a:cs typeface="Arial" charset="0"/>
              </a:rPr>
              <a:t>.</a:t>
            </a:r>
            <a:endParaRPr lang="en-US" altLang="ja-JP" sz="2600" dirty="0" smtClean="0"/>
          </a:p>
          <a:p>
            <a:pPr marL="342900" indent="-342900">
              <a:lnSpc>
                <a:spcPct val="80000"/>
              </a:lnSpc>
            </a:pPr>
            <a:r>
              <a:rPr lang="en-US" altLang="de-DE" sz="2600" dirty="0" smtClean="0"/>
              <a:t>Recent intra-European </a:t>
            </a:r>
            <a:r>
              <a:rPr lang="en-US" altLang="de-DE" sz="2600" dirty="0" err="1" smtClean="0"/>
              <a:t>labour</a:t>
            </a:r>
            <a:r>
              <a:rPr lang="en-US" altLang="de-DE" sz="2600" dirty="0" smtClean="0"/>
              <a:t> migration movements in the Central European Region (</a:t>
            </a:r>
            <a:r>
              <a:rPr lang="en-US" altLang="de-DE" sz="2600" dirty="0" err="1" smtClean="0"/>
              <a:t>Centrope</a:t>
            </a:r>
            <a:r>
              <a:rPr lang="en-US" altLang="de-DE" sz="2600" dirty="0" smtClean="0"/>
              <a:t>).</a:t>
            </a:r>
          </a:p>
          <a:p>
            <a:pPr marL="342900" indent="-342900">
              <a:lnSpc>
                <a:spcPct val="80000"/>
              </a:lnSpc>
            </a:pPr>
            <a:r>
              <a:rPr lang="en-US" altLang="de-DE" sz="2600" dirty="0" smtClean="0"/>
              <a:t>Project</a:t>
            </a:r>
            <a:r>
              <a:rPr lang="en-US" altLang="en-US" sz="2600" dirty="0" smtClean="0"/>
              <a:t>’</a:t>
            </a:r>
            <a:r>
              <a:rPr lang="en-US" altLang="de-DE" sz="2600" dirty="0" smtClean="0"/>
              <a:t>s focus is on migrants</a:t>
            </a:r>
            <a:r>
              <a:rPr lang="en-US" altLang="en-US" sz="2600" dirty="0" smtClean="0"/>
              <a:t>’</a:t>
            </a:r>
            <a:r>
              <a:rPr lang="en-US" altLang="de-DE" sz="2600" dirty="0" smtClean="0"/>
              <a:t> </a:t>
            </a:r>
          </a:p>
          <a:p>
            <a:pPr marL="884238" lvl="1" indent="-342900">
              <a:lnSpc>
                <a:spcPct val="80000"/>
              </a:lnSpc>
            </a:pPr>
            <a:r>
              <a:rPr lang="en-US" altLang="de-DE" dirty="0" smtClean="0"/>
              <a:t>reasons for migrating</a:t>
            </a:r>
          </a:p>
          <a:p>
            <a:pPr marL="884238" lvl="1" indent="-342900">
              <a:lnSpc>
                <a:spcPct val="80000"/>
              </a:lnSpc>
            </a:pPr>
            <a:r>
              <a:rPr lang="en-US" altLang="de-DE" dirty="0" err="1" smtClean="0"/>
              <a:t>labour</a:t>
            </a:r>
            <a:r>
              <a:rPr lang="de-DE" altLang="de-DE" dirty="0" smtClean="0"/>
              <a:t> </a:t>
            </a:r>
            <a:r>
              <a:rPr lang="en-US" altLang="de-DE" dirty="0" smtClean="0"/>
              <a:t>market integration and occupational trajectory</a:t>
            </a:r>
          </a:p>
          <a:p>
            <a:pPr marL="884238" lvl="1" indent="-342900">
              <a:lnSpc>
                <a:spcPct val="80000"/>
              </a:lnSpc>
            </a:pPr>
            <a:r>
              <a:rPr lang="en-US" altLang="de-DE" dirty="0" smtClean="0"/>
              <a:t>integration into social networks and dynamics of social inequality. </a:t>
            </a:r>
            <a:endParaRPr lang="de-DE" altLang="de-DE" dirty="0" smtClean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None/>
            </a:pPr>
            <a:endParaRPr lang="en-US" altLang="de-DE" sz="2600" dirty="0" smtClean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None/>
            </a:pPr>
            <a:endParaRPr lang="en-US" altLang="de-DE" sz="2600" dirty="0" smtClean="0"/>
          </a:p>
          <a:p>
            <a:pPr marL="342900" indent="-342900" eaLnBrk="1" hangingPunct="1">
              <a:lnSpc>
                <a:spcPct val="80000"/>
              </a:lnSpc>
              <a:buFont typeface="Arial" charset="0"/>
              <a:buNone/>
            </a:pPr>
            <a:endParaRPr lang="en-US" altLang="de-DE" sz="2600" dirty="0" smtClean="0"/>
          </a:p>
        </p:txBody>
      </p:sp>
      <p:sp>
        <p:nvSpPr>
          <p:cNvPr id="36867" name="Titel 5"/>
          <p:cNvSpPr>
            <a:spLocks noGrp="1"/>
          </p:cNvSpPr>
          <p:nvPr>
            <p:ph type="title" idx="4294967295"/>
          </p:nvPr>
        </p:nvSpPr>
        <p:spPr>
          <a:xfrm>
            <a:off x="738188" y="19462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mtClean="0"/>
              <a:t>TRANSLAB: Introduction</a:t>
            </a:r>
          </a:p>
        </p:txBody>
      </p:sp>
    </p:spTree>
    <p:extLst>
      <p:ext uri="{BB962C8B-B14F-4D97-AF65-F5344CB8AC3E}">
        <p14:creationId xmlns:p14="http://schemas.microsoft.com/office/powerpoint/2010/main" val="36932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730500"/>
            <a:ext cx="9212262" cy="4002088"/>
          </a:xfrm>
        </p:spPr>
        <p:txBody>
          <a:bodyPr rtlCol="0">
            <a:noAutofit/>
          </a:bodyPr>
          <a:lstStyle/>
          <a:p>
            <a:pPr defTabSz="99569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What are the prevailing reasons for commuting in the Central European Region? To what extent do reasons for migration differ based on </a:t>
            </a:r>
            <a:r>
              <a:rPr lang="en-US" u="sng" dirty="0">
                <a:ea typeface="+mn-ea"/>
                <a:cs typeface="+mn-cs"/>
              </a:rPr>
              <a:t>characteristics </a:t>
            </a:r>
            <a:r>
              <a:rPr lang="en-US" u="sng">
                <a:ea typeface="+mn-ea"/>
                <a:cs typeface="+mn-cs"/>
              </a:rPr>
              <a:t>like </a:t>
            </a:r>
            <a:r>
              <a:rPr lang="en-US" u="sng" smtClean="0">
                <a:ea typeface="+mn-ea"/>
                <a:cs typeface="+mn-cs"/>
              </a:rPr>
              <a:t>age, sex, </a:t>
            </a:r>
            <a:r>
              <a:rPr lang="en-US" u="sng">
                <a:ea typeface="+mn-ea"/>
                <a:cs typeface="+mn-cs"/>
              </a:rPr>
              <a:t>family </a:t>
            </a:r>
            <a:r>
              <a:rPr lang="en-US" u="sng" smtClean="0">
                <a:ea typeface="+mn-ea"/>
                <a:cs typeface="+mn-cs"/>
              </a:rPr>
              <a:t>status, </a:t>
            </a:r>
            <a:r>
              <a:rPr lang="en-US" u="sng" dirty="0">
                <a:ea typeface="+mn-ea"/>
                <a:cs typeface="+mn-cs"/>
              </a:rPr>
              <a:t>qualifications and nationality</a:t>
            </a:r>
            <a:r>
              <a:rPr lang="en-US" dirty="0">
                <a:ea typeface="+mn-ea"/>
                <a:cs typeface="+mn-cs"/>
              </a:rPr>
              <a:t>? What are the central reasons for immobility?</a:t>
            </a:r>
          </a:p>
          <a:p>
            <a:pPr defTabSz="99569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How strong is the </a:t>
            </a:r>
            <a:r>
              <a:rPr lang="en-US" u="sng" dirty="0">
                <a:ea typeface="+mn-ea"/>
                <a:cs typeface="+mn-cs"/>
              </a:rPr>
              <a:t>biographical </a:t>
            </a:r>
            <a:r>
              <a:rPr lang="en-US" u="sng" dirty="0" err="1">
                <a:ea typeface="+mn-ea"/>
                <a:cs typeface="+mn-cs"/>
              </a:rPr>
              <a:t>embeddedness</a:t>
            </a:r>
            <a:r>
              <a:rPr lang="en-US" u="sng" dirty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of decisions to migrate? Are the decisions to migrate influenced by previous experiences of </a:t>
            </a:r>
            <a:r>
              <a:rPr lang="en-US" dirty="0" smtClean="0">
                <a:ea typeface="+mn-ea"/>
                <a:cs typeface="+mn-cs"/>
              </a:rPr>
              <a:t>mobility</a:t>
            </a:r>
            <a:r>
              <a:rPr lang="en-US" dirty="0">
                <a:ea typeface="+mn-ea"/>
                <a:cs typeface="+mn-cs"/>
              </a:rPr>
              <a:t>?</a:t>
            </a:r>
          </a:p>
          <a:p>
            <a:pPr defTabSz="99569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In which </a:t>
            </a:r>
            <a:r>
              <a:rPr lang="en-US" u="sng" dirty="0">
                <a:ea typeface="+mn-ea"/>
                <a:cs typeface="+mn-cs"/>
              </a:rPr>
              <a:t>branches and types of firms </a:t>
            </a:r>
            <a:r>
              <a:rPr lang="en-US" dirty="0">
                <a:ea typeface="+mn-ea"/>
                <a:cs typeface="+mn-cs"/>
              </a:rPr>
              <a:t>are commuters employed? </a:t>
            </a:r>
          </a:p>
          <a:p>
            <a:pPr defTabSz="99569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What role </a:t>
            </a:r>
            <a:r>
              <a:rPr lang="en-US" u="sng" dirty="0">
                <a:ea typeface="+mn-ea"/>
                <a:cs typeface="+mn-cs"/>
              </a:rPr>
              <a:t>do social networks </a:t>
            </a:r>
            <a:r>
              <a:rPr lang="en-US" dirty="0">
                <a:ea typeface="+mn-ea"/>
                <a:cs typeface="+mn-cs"/>
              </a:rPr>
              <a:t>and employment agencies like European Employment Services (EURES) play for the occupational careers of commuters? Is getting a job through social networks as opposed to an employment agency associated with certain types of employment relations? 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7891" name="Titel 5"/>
          <p:cNvSpPr>
            <a:spLocks noGrp="1"/>
          </p:cNvSpPr>
          <p:nvPr>
            <p:ph type="title" idx="4294967295"/>
          </p:nvPr>
        </p:nvSpPr>
        <p:spPr>
          <a:xfrm>
            <a:off x="738188" y="19462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mtClean="0"/>
              <a:t>TRANSLAB: 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4032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730500"/>
            <a:ext cx="9212262" cy="4002088"/>
          </a:xfrm>
        </p:spPr>
        <p:txBody>
          <a:bodyPr/>
          <a:lstStyle/>
          <a:p>
            <a:pPr eaLnBrk="1" hangingPunct="1"/>
            <a:r>
              <a:rPr lang="en-US" altLang="de-DE" sz="2600" dirty="0" err="1" smtClean="0"/>
              <a:t>Centrope</a:t>
            </a:r>
            <a:r>
              <a:rPr lang="en-US" altLang="de-DE" sz="2600" dirty="0" smtClean="0"/>
              <a:t> is a EU program </a:t>
            </a:r>
            <a:r>
              <a:rPr lang="en-US" altLang="en-US" sz="2600" dirty="0" smtClean="0"/>
              <a:t>“</a:t>
            </a:r>
            <a:r>
              <a:rPr lang="en-US" altLang="ja-JP" sz="2600" i="1" dirty="0" smtClean="0"/>
              <a:t>that encourages cooperation among the countries of central Europe to </a:t>
            </a:r>
            <a:r>
              <a:rPr lang="en-US" altLang="ja-JP" sz="2600" i="1" smtClean="0"/>
              <a:t>improve innovation, </a:t>
            </a:r>
            <a:r>
              <a:rPr lang="en-US" altLang="ja-JP" sz="2600" i="1" dirty="0" smtClean="0"/>
              <a:t>… and to enhance the competitiveness … of their regions</a:t>
            </a:r>
            <a:r>
              <a:rPr lang="en-US" altLang="en-US" sz="2600" dirty="0" smtClean="0"/>
              <a:t>”</a:t>
            </a:r>
            <a:r>
              <a:rPr lang="en-US" altLang="ja-JP" sz="2600" dirty="0" smtClean="0"/>
              <a:t>.</a:t>
            </a:r>
          </a:p>
          <a:p>
            <a:pPr eaLnBrk="1" hangingPunct="1"/>
            <a:r>
              <a:rPr lang="en-US" altLang="de-DE" sz="2600" dirty="0" smtClean="0"/>
              <a:t>EU Regional Fund; mainly economic agenda which is typical for European integration process.</a:t>
            </a:r>
          </a:p>
          <a:p>
            <a:pPr eaLnBrk="1" hangingPunct="1"/>
            <a:r>
              <a:rPr lang="en-US" altLang="de-DE" sz="2600" dirty="0" smtClean="0"/>
              <a:t>Long-lasting traditions of social exchange and cross-border movements.</a:t>
            </a:r>
          </a:p>
          <a:p>
            <a:pPr eaLnBrk="1" hangingPunct="1"/>
            <a:r>
              <a:rPr lang="en-US" altLang="de-DE" sz="2600" dirty="0" smtClean="0"/>
              <a:t>Structural inequalities remain to </a:t>
            </a:r>
            <a:r>
              <a:rPr lang="en-US" altLang="de-DE" sz="2600" smtClean="0"/>
              <a:t>be relevant, </a:t>
            </a:r>
            <a:r>
              <a:rPr lang="en-US" altLang="de-DE" sz="2600" dirty="0" smtClean="0"/>
              <a:t>especially after the crisis 2008.</a:t>
            </a:r>
          </a:p>
        </p:txBody>
      </p:sp>
      <p:sp>
        <p:nvSpPr>
          <p:cNvPr id="38915" name="Titel 5"/>
          <p:cNvSpPr>
            <a:spLocks noGrp="1"/>
          </p:cNvSpPr>
          <p:nvPr>
            <p:ph type="title" idx="4294967295"/>
          </p:nvPr>
        </p:nvSpPr>
        <p:spPr>
          <a:xfrm>
            <a:off x="738188" y="19462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mtClean="0"/>
              <a:t>Centrope: policy goals</a:t>
            </a:r>
          </a:p>
        </p:txBody>
      </p:sp>
    </p:spTree>
    <p:extLst>
      <p:ext uri="{BB962C8B-B14F-4D97-AF65-F5344CB8AC3E}">
        <p14:creationId xmlns:p14="http://schemas.microsoft.com/office/powerpoint/2010/main" val="161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Inhaltsplatzhalter 6"/>
          <p:cNvSpPr>
            <a:spLocks noGrp="1"/>
          </p:cNvSpPr>
          <p:nvPr>
            <p:ph sz="quarter" idx="4294967295"/>
          </p:nvPr>
        </p:nvSpPr>
        <p:spPr>
          <a:xfrm>
            <a:off x="735013" y="2730500"/>
            <a:ext cx="9212262" cy="4002088"/>
          </a:xfrm>
        </p:spPr>
        <p:txBody>
          <a:bodyPr/>
          <a:lstStyle/>
          <a:p>
            <a:pPr eaLnBrk="1" hangingPunct="1"/>
            <a:r>
              <a:rPr lang="en-US" altLang="de-DE" sz="2800" dirty="0" smtClean="0"/>
              <a:t>Designed by Massey et al. to analyze the social processes of migration</a:t>
            </a:r>
          </a:p>
          <a:p>
            <a:pPr eaLnBrk="1" hangingPunct="1"/>
            <a:r>
              <a:rPr lang="en-US" altLang="de-DE" sz="2800" dirty="0" smtClean="0"/>
              <a:t>Designed to operate at the community level</a:t>
            </a:r>
          </a:p>
          <a:p>
            <a:pPr eaLnBrk="1" hangingPunct="1"/>
            <a:r>
              <a:rPr lang="en-US" altLang="de-DE" sz="2800" dirty="0" smtClean="0"/>
              <a:t>Annual interviews</a:t>
            </a:r>
          </a:p>
          <a:p>
            <a:pPr eaLnBrk="1" hangingPunct="1"/>
            <a:r>
              <a:rPr lang="en-US" altLang="en-US" sz="2800" dirty="0" smtClean="0"/>
              <a:t>“</a:t>
            </a:r>
            <a:r>
              <a:rPr lang="en-US" altLang="de-DE" sz="2800" dirty="0" smtClean="0"/>
              <a:t>A full understanding of the migration process requires information that is </a:t>
            </a:r>
            <a:r>
              <a:rPr lang="en-US" altLang="de-DE" sz="2800" smtClean="0"/>
              <a:t>historically grounded, ethnographically interpreted, </a:t>
            </a:r>
            <a:r>
              <a:rPr lang="en-US" altLang="de-DE" sz="2800" dirty="0" smtClean="0"/>
              <a:t>and quantitatively rigorous.</a:t>
            </a:r>
            <a:endParaRPr lang="en-US" altLang="de-DE" sz="2600" dirty="0" smtClean="0"/>
          </a:p>
        </p:txBody>
      </p:sp>
      <p:sp>
        <p:nvSpPr>
          <p:cNvPr id="39939" name="Titel 5"/>
          <p:cNvSpPr>
            <a:spLocks noGrp="1"/>
          </p:cNvSpPr>
          <p:nvPr>
            <p:ph type="title" idx="4294967295"/>
          </p:nvPr>
        </p:nvSpPr>
        <p:spPr>
          <a:xfrm>
            <a:off x="738188" y="1946275"/>
            <a:ext cx="9217025" cy="969963"/>
          </a:xfrm>
        </p:spPr>
        <p:txBody>
          <a:bodyPr/>
          <a:lstStyle/>
          <a:p>
            <a:pPr algn="l" eaLnBrk="1" hangingPunct="1"/>
            <a:r>
              <a:rPr lang="de-DE" altLang="de-DE" smtClean="0"/>
              <a:t>Ethnosurvey</a:t>
            </a:r>
          </a:p>
        </p:txBody>
      </p:sp>
    </p:spTree>
    <p:extLst>
      <p:ext uri="{BB962C8B-B14F-4D97-AF65-F5344CB8AC3E}">
        <p14:creationId xmlns:p14="http://schemas.microsoft.com/office/powerpoint/2010/main" val="15372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540271"/>
            <a:ext cx="5400600" cy="538001"/>
          </a:xfrm>
        </p:spPr>
        <p:txBody>
          <a:bodyPr/>
          <a:lstStyle/>
          <a:p>
            <a:r>
              <a:rPr lang="de-AT" b="1" dirty="0" err="1" smtClean="0"/>
              <a:t>Fertiliy</a:t>
            </a:r>
            <a:r>
              <a:rPr lang="de-AT" b="1" dirty="0" smtClean="0"/>
              <a:t> rate in </a:t>
            </a:r>
            <a:r>
              <a:rPr lang="de-AT" b="1" dirty="0" err="1" smtClean="0"/>
              <a:t>Centrope</a:t>
            </a:r>
            <a:endParaRPr lang="de-AT" b="1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256978978"/>
              </p:ext>
            </p:extLst>
          </p:nvPr>
        </p:nvGraphicFramePr>
        <p:xfrm>
          <a:off x="594171" y="1540399"/>
          <a:ext cx="9577065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3550"/>
                <a:gridCol w="1088987"/>
                <a:gridCol w="1448632"/>
                <a:gridCol w="1448632"/>
                <a:gridCol w="1448632"/>
                <a:gridCol w="1448632"/>
              </a:tblGrid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2012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Czech </a:t>
                      </a:r>
                      <a:r>
                        <a:rPr lang="de-AT" sz="2400" b="1" u="none" strike="noStrike" dirty="0" err="1">
                          <a:effectLst/>
                        </a:rPr>
                        <a:t>Republic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Jihozápad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Jihovýchod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Hungary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Közép-Dunántúl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Nyugat-Dunántúl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Austria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Burgenland (AT)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Niederösterreich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Wien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Oberösterreich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100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Slovakia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2.09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Bratislavský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kraj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</a:rPr>
                        <a:t> </a:t>
                      </a:r>
                      <a:endParaRPr lang="de-AT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Západné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Slovensko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5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540271"/>
            <a:ext cx="5400600" cy="538001"/>
          </a:xfrm>
        </p:spPr>
        <p:txBody>
          <a:bodyPr/>
          <a:lstStyle/>
          <a:p>
            <a:r>
              <a:rPr lang="de-AT" b="1" dirty="0" err="1" smtClean="0"/>
              <a:t>Fertiliy</a:t>
            </a:r>
            <a:r>
              <a:rPr lang="de-AT" b="1" dirty="0" smtClean="0"/>
              <a:t> rate in </a:t>
            </a:r>
            <a:r>
              <a:rPr lang="de-AT" b="1" dirty="0" err="1" smtClean="0"/>
              <a:t>Centrope</a:t>
            </a:r>
            <a:endParaRPr lang="de-AT" b="1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81540024"/>
              </p:ext>
            </p:extLst>
          </p:nvPr>
        </p:nvGraphicFramePr>
        <p:xfrm>
          <a:off x="594171" y="1540399"/>
          <a:ext cx="9577065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3550"/>
                <a:gridCol w="1088987"/>
                <a:gridCol w="1448632"/>
                <a:gridCol w="1448632"/>
                <a:gridCol w="1448632"/>
                <a:gridCol w="1448632"/>
              </a:tblGrid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2012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Czech </a:t>
                      </a:r>
                      <a:r>
                        <a:rPr lang="de-AT" sz="2400" b="1" u="none" strike="noStrike" dirty="0" err="1">
                          <a:effectLst/>
                        </a:rPr>
                        <a:t>Republic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Jihozápad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Jihovýchod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Hungary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Közép-Dunántúl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Nyugat-Dunántúl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Austria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Burgenland (AT)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Niederösterreich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Wien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Oberösterreich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100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Slovakia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2.09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Bratislavský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kraj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</a:rPr>
                        <a:t> </a:t>
                      </a:r>
                      <a:endParaRPr lang="de-AT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Západné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Slovensko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31144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85150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540271"/>
            <a:ext cx="5400600" cy="538001"/>
          </a:xfrm>
        </p:spPr>
        <p:txBody>
          <a:bodyPr/>
          <a:lstStyle/>
          <a:p>
            <a:r>
              <a:rPr lang="de-AT" b="1" dirty="0" err="1" smtClean="0"/>
              <a:t>Fertiliy</a:t>
            </a:r>
            <a:r>
              <a:rPr lang="de-AT" b="1" dirty="0" smtClean="0"/>
              <a:t> rate in </a:t>
            </a:r>
            <a:r>
              <a:rPr lang="de-AT" b="1" dirty="0" err="1" smtClean="0"/>
              <a:t>Centrope</a:t>
            </a:r>
            <a:endParaRPr lang="de-AT" b="1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81540024"/>
              </p:ext>
            </p:extLst>
          </p:nvPr>
        </p:nvGraphicFramePr>
        <p:xfrm>
          <a:off x="594171" y="1540399"/>
          <a:ext cx="9577065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3550"/>
                <a:gridCol w="1088987"/>
                <a:gridCol w="1448632"/>
                <a:gridCol w="1448632"/>
                <a:gridCol w="1448632"/>
                <a:gridCol w="1448632"/>
              </a:tblGrid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2012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Czech </a:t>
                      </a:r>
                      <a:r>
                        <a:rPr lang="de-AT" sz="2400" b="1" u="none" strike="noStrike" dirty="0" err="1">
                          <a:effectLst/>
                        </a:rPr>
                        <a:t>Republic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Jihozápad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Jihovýchod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Hungary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Közép-Dunántúl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Nyugat-Dunántúl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Austria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Burgenland (AT)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Niederösterreich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Wien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Oberösterreich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100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Slovakia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2.09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Bratislavský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kraj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</a:rPr>
                        <a:t> </a:t>
                      </a:r>
                      <a:endParaRPr lang="de-AT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Západné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Slovensko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3114452" y="3420591"/>
            <a:ext cx="966785" cy="754452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8515052" y="3348583"/>
            <a:ext cx="936104" cy="826461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31144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85150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9" y="540271"/>
            <a:ext cx="5400600" cy="538001"/>
          </a:xfrm>
        </p:spPr>
        <p:txBody>
          <a:bodyPr/>
          <a:lstStyle/>
          <a:p>
            <a:r>
              <a:rPr lang="de-AT" b="1" dirty="0" err="1" smtClean="0"/>
              <a:t>Fertiliy</a:t>
            </a:r>
            <a:r>
              <a:rPr lang="de-AT" b="1" dirty="0" smtClean="0"/>
              <a:t> rate in </a:t>
            </a:r>
            <a:r>
              <a:rPr lang="de-AT" b="1" dirty="0" err="1" smtClean="0"/>
              <a:t>Centrope</a:t>
            </a:r>
            <a:endParaRPr lang="de-AT" b="1" dirty="0"/>
          </a:p>
        </p:txBody>
      </p:sp>
      <p:graphicFrame>
        <p:nvGraphicFramePr>
          <p:cNvPr id="4" name="Bildplatzhalt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81540024"/>
              </p:ext>
            </p:extLst>
          </p:nvPr>
        </p:nvGraphicFramePr>
        <p:xfrm>
          <a:off x="594171" y="1540399"/>
          <a:ext cx="9577065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3550"/>
                <a:gridCol w="1088987"/>
                <a:gridCol w="1448632"/>
                <a:gridCol w="1448632"/>
                <a:gridCol w="1448632"/>
                <a:gridCol w="1448632"/>
              </a:tblGrid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1995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2000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2005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2012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Czech </a:t>
                      </a:r>
                      <a:r>
                        <a:rPr lang="de-AT" sz="2400" b="1" u="none" strike="noStrike" dirty="0" err="1">
                          <a:effectLst/>
                        </a:rPr>
                        <a:t>Republic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Jihozápad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Jihovýchod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Hungary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Közép-Dunántúl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1.95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Nyugat-Dunántúl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1.84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>
                          <a:effectLst/>
                        </a:rPr>
                        <a:t>Austria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1.41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Burgenland (AT)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Niederösterreich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1.46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Wien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Oberösterreich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1.55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100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b="1" u="none" strike="noStrike" dirty="0" err="1">
                          <a:effectLst/>
                        </a:rPr>
                        <a:t>Slovakia</a:t>
                      </a:r>
                      <a:endParaRPr lang="de-A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2.09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1.52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1.30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1.27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1.34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Bratislavský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kraj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>
                          <a:effectLst/>
                        </a:rPr>
                        <a:t> </a:t>
                      </a:r>
                      <a:endParaRPr lang="de-AT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1.04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1.18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1.42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5772"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err="1">
                          <a:effectLst/>
                        </a:rPr>
                        <a:t>Západné</a:t>
                      </a:r>
                      <a:r>
                        <a:rPr lang="de-AT" sz="2400" u="none" strike="noStrike" dirty="0">
                          <a:effectLst/>
                        </a:rPr>
                        <a:t> </a:t>
                      </a:r>
                      <a:r>
                        <a:rPr lang="de-AT" sz="2400" u="none" strike="noStrike" dirty="0" err="1">
                          <a:effectLst/>
                        </a:rPr>
                        <a:t>Slovensko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>
                          <a:effectLst/>
                        </a:rPr>
                        <a:t> 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1.13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1.09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400" u="none" strike="noStrike" dirty="0" smtClean="0">
                          <a:effectLst/>
                        </a:rPr>
                        <a:t>1.17</a:t>
                      </a:r>
                      <a:endParaRPr lang="de-A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Oval 85"/>
          <p:cNvSpPr>
            <a:spLocks noChangeArrowheads="1"/>
          </p:cNvSpPr>
          <p:nvPr/>
        </p:nvSpPr>
        <p:spPr bwMode="auto">
          <a:xfrm>
            <a:off x="3114452" y="3420591"/>
            <a:ext cx="966785" cy="754452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6" name="Oval 85"/>
          <p:cNvSpPr>
            <a:spLocks noChangeArrowheads="1"/>
          </p:cNvSpPr>
          <p:nvPr/>
        </p:nvSpPr>
        <p:spPr bwMode="auto">
          <a:xfrm>
            <a:off x="8515052" y="3348583"/>
            <a:ext cx="936104" cy="826461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7" name="Oval 85"/>
          <p:cNvSpPr>
            <a:spLocks noChangeArrowheads="1"/>
          </p:cNvSpPr>
          <p:nvPr/>
        </p:nvSpPr>
        <p:spPr bwMode="auto">
          <a:xfrm>
            <a:off x="31144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Oval 85"/>
          <p:cNvSpPr>
            <a:spLocks noChangeArrowheads="1"/>
          </p:cNvSpPr>
          <p:nvPr/>
        </p:nvSpPr>
        <p:spPr bwMode="auto">
          <a:xfrm>
            <a:off x="8515052" y="4932759"/>
            <a:ext cx="966785" cy="7544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8515051" y="2268463"/>
            <a:ext cx="966785" cy="754452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0" name="Oval 85"/>
          <p:cNvSpPr>
            <a:spLocks noChangeArrowheads="1"/>
          </p:cNvSpPr>
          <p:nvPr/>
        </p:nvSpPr>
        <p:spPr bwMode="auto">
          <a:xfrm>
            <a:off x="4155837" y="2301581"/>
            <a:ext cx="966785" cy="754452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124" y="396255"/>
            <a:ext cx="9217025" cy="538001"/>
          </a:xfrm>
        </p:spPr>
        <p:txBody>
          <a:bodyPr/>
          <a:lstStyle/>
          <a:p>
            <a:r>
              <a:rPr lang="de-AT" b="1" dirty="0" smtClean="0"/>
              <a:t>Life </a:t>
            </a:r>
            <a:r>
              <a:rPr lang="de-AT" b="1" dirty="0" err="1" smtClean="0"/>
              <a:t>expectancy</a:t>
            </a:r>
            <a:r>
              <a:rPr lang="de-AT" b="1" dirty="0" smtClean="0"/>
              <a:t> </a:t>
            </a:r>
            <a:r>
              <a:rPr lang="de-AT" b="1" dirty="0" err="1" smtClean="0"/>
              <a:t>below</a:t>
            </a:r>
            <a:r>
              <a:rPr lang="de-AT" b="1" dirty="0" smtClean="0"/>
              <a:t> </a:t>
            </a:r>
            <a:r>
              <a:rPr lang="de-AT" b="1" dirty="0" err="1" smtClean="0"/>
              <a:t>age</a:t>
            </a:r>
            <a:r>
              <a:rPr lang="de-AT" b="1" dirty="0" smtClean="0"/>
              <a:t> 1  (NUTS 2, </a:t>
            </a:r>
            <a:r>
              <a:rPr lang="de-AT" b="1" dirty="0" err="1" smtClean="0"/>
              <a:t>Men</a:t>
            </a:r>
            <a:r>
              <a:rPr lang="de-AT" b="1" dirty="0" smtClean="0"/>
              <a:t>)</a:t>
            </a:r>
            <a:br>
              <a:rPr lang="de-AT" b="1" dirty="0" smtClean="0"/>
            </a:br>
            <a:r>
              <a:rPr lang="de-AT" b="1" dirty="0" smtClean="0"/>
              <a:t> </a:t>
            </a:r>
            <a:endParaRPr lang="de-AT" b="1" dirty="0"/>
          </a:p>
        </p:txBody>
      </p:sp>
      <p:graphicFrame>
        <p:nvGraphicFramePr>
          <p:cNvPr id="17" name="Bildplatzhalter 16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835000553"/>
              </p:ext>
            </p:extLst>
          </p:nvPr>
        </p:nvGraphicFramePr>
        <p:xfrm>
          <a:off x="954212" y="1692399"/>
          <a:ext cx="8784979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784"/>
                <a:gridCol w="1275239"/>
                <a:gridCol w="1275239"/>
                <a:gridCol w="1275239"/>
                <a:gridCol w="1275239"/>
                <a:gridCol w="1275239"/>
              </a:tblGrid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 dirty="0">
                          <a:effectLst/>
                        </a:rPr>
                        <a:t> </a:t>
                      </a:r>
                      <a:r>
                        <a:rPr lang="de-AT" sz="2200" b="1" u="none" strike="noStrike" dirty="0" smtClean="0">
                          <a:effectLst/>
                        </a:rPr>
                        <a:t>MEN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1990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1995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2000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2005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b="1" u="none" strike="noStrike" dirty="0">
                          <a:effectLst/>
                        </a:rPr>
                        <a:t>2012</a:t>
                      </a:r>
                      <a:endParaRPr lang="de-AT" sz="2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Ceská republika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67.6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Jihozápad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73.5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Jihovýchod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73.1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Közép-Dunántúl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65.1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65.5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67.8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68.8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Nyugat-Dunántúl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66.2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66.5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68.1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Burgenland (AT)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77.9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Niederösterreich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78.2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Wien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74.4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77.3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Oberösterreich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75.6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76.9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78.7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Slovensko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69.1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70.2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72.5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05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Bratislavský kraj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70.9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71.8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74.3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1888"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Západné Slovensko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 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69.6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>
                          <a:effectLst/>
                        </a:rPr>
                        <a:t>70.5</a:t>
                      </a:r>
                      <a:endParaRPr lang="de-AT" sz="2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2200" u="none" strike="noStrike" dirty="0">
                          <a:effectLst/>
                        </a:rPr>
                        <a:t>72.7</a:t>
                      </a:r>
                      <a:endParaRPr lang="de-AT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4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-2013b-1">
  <a:themeElements>
    <a:clrScheme name="Universität Wien">
      <a:dk1>
        <a:srgbClr val="000000"/>
      </a:dk1>
      <a:lt1>
        <a:sysClr val="window" lastClr="FFFFFF"/>
      </a:lt1>
      <a:dk2>
        <a:srgbClr val="595959"/>
      </a:dk2>
      <a:lt2>
        <a:srgbClr val="F2F2F2"/>
      </a:lt2>
      <a:accent1>
        <a:srgbClr val="006699"/>
      </a:accent1>
      <a:accent2>
        <a:srgbClr val="3988B0"/>
      </a:accent2>
      <a:accent3>
        <a:srgbClr val="71AAC6"/>
      </a:accent3>
      <a:accent4>
        <a:srgbClr val="AACCDD"/>
      </a:accent4>
      <a:accent5>
        <a:srgbClr val="E3EEF4"/>
      </a:accent5>
      <a:accent6>
        <a:srgbClr val="06547D"/>
      </a:accent6>
      <a:hlink>
        <a:srgbClr val="006699"/>
      </a:hlink>
      <a:folHlink>
        <a:srgbClr val="006699"/>
      </a:folHlink>
    </a:clrScheme>
    <a:fontScheme name="Universität Wie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niversität Wien">
    <a:dk1>
      <a:srgbClr val="000000"/>
    </a:dk1>
    <a:lt1>
      <a:sysClr val="window" lastClr="FFFFFF"/>
    </a:lt1>
    <a:dk2>
      <a:srgbClr val="595959"/>
    </a:dk2>
    <a:lt2>
      <a:srgbClr val="F2F2F2"/>
    </a:lt2>
    <a:accent1>
      <a:srgbClr val="006699"/>
    </a:accent1>
    <a:accent2>
      <a:srgbClr val="3988B0"/>
    </a:accent2>
    <a:accent3>
      <a:srgbClr val="71AAC6"/>
    </a:accent3>
    <a:accent4>
      <a:srgbClr val="AACCDD"/>
    </a:accent4>
    <a:accent5>
      <a:srgbClr val="E3EEF4"/>
    </a:accent5>
    <a:accent6>
      <a:srgbClr val="06547D"/>
    </a:accent6>
    <a:hlink>
      <a:srgbClr val="006699"/>
    </a:hlink>
    <a:folHlink>
      <a:srgbClr val="006699"/>
    </a:folHlink>
  </a:clrScheme>
  <a:fontScheme name="Universität Wien">
    <a:majorFont>
      <a:latin typeface="Cambria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ppt-vorlage-2013b-1</Template>
  <TotalTime>0</TotalTime>
  <Words>3392</Words>
  <Application>Microsoft Office PowerPoint</Application>
  <PresentationFormat>Benutzerdefiniert</PresentationFormat>
  <Paragraphs>1816</Paragraphs>
  <Slides>49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1" baseType="lpstr">
      <vt:lpstr>ppt-vorlage-2013b-1</vt:lpstr>
      <vt:lpstr>Dokument</vt:lpstr>
      <vt:lpstr>Cross-border labor mobility in the Central European Region. Insights from the TRANSLAB-Project  Research team: Univ.-Prof. Roland Verwiebe  Prof. Christoph Reinprecht Laura Wiesböck, M.A. MMag. Raimund Haindorfer  Department of Sociology University of Vienna   </vt:lpstr>
      <vt:lpstr>Research Interest</vt:lpstr>
      <vt:lpstr>The Central European Region (Centrope)</vt:lpstr>
      <vt:lpstr>The Central European Region (Centrope)</vt:lpstr>
      <vt:lpstr>Fertiliy rate in Centrope</vt:lpstr>
      <vt:lpstr>Fertiliy rate in Centrope</vt:lpstr>
      <vt:lpstr>Fertiliy rate in Centrope</vt:lpstr>
      <vt:lpstr>Fertiliy rate in Centrope</vt:lpstr>
      <vt:lpstr>Life expectancy below age 1  (NUTS 2, Men)  </vt:lpstr>
      <vt:lpstr>Life expectancy below age 1  (NUTS 2)  </vt:lpstr>
      <vt:lpstr>Economy and labour market</vt:lpstr>
      <vt:lpstr>Economy and labour market</vt:lpstr>
      <vt:lpstr>Household income and GDP on Nuts2 Level</vt:lpstr>
      <vt:lpstr>Household income and GDP on Nuts2 Level</vt:lpstr>
      <vt:lpstr>Economy and labour market</vt:lpstr>
      <vt:lpstr>Economy and labour market</vt:lpstr>
      <vt:lpstr>Unemployment and poverty rate (Nuts-2 level)</vt:lpstr>
      <vt:lpstr>Unemployment and poverty rate (Nuts-2 level)</vt:lpstr>
      <vt:lpstr>Unemployment and poverty rate (Nuts-2 level)</vt:lpstr>
      <vt:lpstr>PowerPoint-Präsentation</vt:lpstr>
      <vt:lpstr>Commuters in Austria 2004-2012</vt:lpstr>
      <vt:lpstr>Conceptual Background</vt:lpstr>
      <vt:lpstr>Selected key findings of the project</vt:lpstr>
      <vt:lpstr>Expert interviews</vt:lpstr>
      <vt:lpstr>Expert interviews</vt:lpstr>
      <vt:lpstr>CENTROPE: Labor market characteristics </vt:lpstr>
      <vt:lpstr>CENTROPE: Labor market characteristics </vt:lpstr>
      <vt:lpstr>Job finding methods</vt:lpstr>
      <vt:lpstr>Wage inequality within the Central European Region</vt:lpstr>
      <vt:lpstr>Wage inequality within the Central European Region</vt:lpstr>
      <vt:lpstr>Wage inequality within the Central European Region</vt:lpstr>
      <vt:lpstr>Wage inequality within the Central European Region</vt:lpstr>
      <vt:lpstr>Wage upward mobility in CENTROPE before and since the economic crisis 2008/09</vt:lpstr>
      <vt:lpstr>Wage upward mobility in CENTROPE before and since the economic crisis 2008/09</vt:lpstr>
      <vt:lpstr>Wages and life satisfaction</vt:lpstr>
      <vt:lpstr>Wages and life satisfaction</vt:lpstr>
      <vt:lpstr>Wages and life satisfaction</vt:lpstr>
      <vt:lpstr>Conclusion</vt:lpstr>
      <vt:lpstr>Conclusion</vt:lpstr>
      <vt:lpstr>Further questions</vt:lpstr>
      <vt:lpstr>Further questions</vt:lpstr>
      <vt:lpstr>Thank you! roland.verwiebe@univie.ac.at</vt:lpstr>
      <vt:lpstr>PowerPoint-Präsentation</vt:lpstr>
      <vt:lpstr>TRANSLAB: Data and methods I</vt:lpstr>
      <vt:lpstr>TRANSLAB: Data and methods II</vt:lpstr>
      <vt:lpstr>TRANSLAB: Introduction</vt:lpstr>
      <vt:lpstr>TRANSLAB: Research Questions</vt:lpstr>
      <vt:lpstr>Centrope: policy goals</vt:lpstr>
      <vt:lpstr>Ethnosurvey</vt:lpstr>
    </vt:vector>
  </TitlesOfParts>
  <Company>Universität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Cross-border labour migration in the European Union and its effects on social inequality. Lessons from the Centrope-region.   PhD Thesis Proposal Laura Wiesböck, M.A.</dc:title>
  <dc:creator>Laura Wiesboeck</dc:creator>
  <cp:lastModifiedBy>raffelsederj</cp:lastModifiedBy>
  <cp:revision>329</cp:revision>
  <cp:lastPrinted>2015-03-12T11:46:50Z</cp:lastPrinted>
  <dcterms:created xsi:type="dcterms:W3CDTF">2014-01-20T17:18:00Z</dcterms:created>
  <dcterms:modified xsi:type="dcterms:W3CDTF">2015-04-07T09:23:40Z</dcterms:modified>
</cp:coreProperties>
</file>