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00" r:id="rId3"/>
    <p:sldId id="301" r:id="rId4"/>
    <p:sldId id="302" r:id="rId5"/>
    <p:sldId id="293" r:id="rId6"/>
    <p:sldId id="294" r:id="rId7"/>
    <p:sldId id="295" r:id="rId8"/>
    <p:sldId id="296" r:id="rId9"/>
    <p:sldId id="299" r:id="rId10"/>
    <p:sldId id="297" r:id="rId11"/>
    <p:sldId id="298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33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572" autoAdjust="0"/>
  </p:normalViewPr>
  <p:slideViewPr>
    <p:cSldViewPr>
      <p:cViewPr>
        <p:scale>
          <a:sx n="80" d="100"/>
          <a:sy n="80" d="100"/>
        </p:scale>
        <p:origin x="-81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302F55-F887-4DE4-8C2C-75ADC8F18C1D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53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3D219AD-0183-478D-A866-942D367F6DF3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20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1654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691680" y="2276871"/>
            <a:ext cx="5832648" cy="1472803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1835150" algn="l"/>
                <a:tab pos="3603625" algn="l"/>
                <a:tab pos="5327650" algn="l"/>
                <a:tab pos="7026275" algn="l"/>
                <a:tab pos="8931275" algn="l"/>
                <a:tab pos="10494963" algn="l"/>
                <a:tab pos="12195175" algn="l"/>
                <a:tab pos="13533438" algn="l"/>
                <a:tab pos="14870113" algn="l"/>
                <a:tab pos="16684625" algn="l"/>
              </a:tabLst>
              <a:defRPr lang="hu-HU" sz="3200" b="1" kern="1200" baseline="0" dirty="0">
                <a:solidFill>
                  <a:srgbClr val="00487E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Helvetica Neue Light" charset="0"/>
              </a:defRPr>
            </a:lvl1pPr>
          </a:lstStyle>
          <a:p>
            <a:r>
              <a:rPr lang="en-GB" noProof="0" dirty="0" smtClean="0"/>
              <a:t>AZ ELŐADÁS CÍME</a:t>
            </a:r>
            <a:endParaRPr lang="en-GB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221088"/>
            <a:ext cx="5832648" cy="1417712"/>
          </a:xfrm>
        </p:spPr>
        <p:txBody>
          <a:bodyPr/>
          <a:lstStyle>
            <a:lvl1pPr marL="0" indent="0" algn="l">
              <a:buNone/>
              <a:defRPr sz="1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err="1" smtClean="0"/>
              <a:t>Előadó</a:t>
            </a:r>
            <a:r>
              <a:rPr lang="en-GB" noProof="0" dirty="0" smtClean="0"/>
              <a:t>, </a:t>
            </a:r>
            <a:r>
              <a:rPr lang="en-GB" noProof="0" dirty="0" err="1" smtClean="0"/>
              <a:t>esemény</a:t>
            </a:r>
            <a:endParaRPr lang="en-GB" noProof="0" dirty="0" smtClean="0"/>
          </a:p>
          <a:p>
            <a:r>
              <a:rPr lang="en-GB" noProof="0" dirty="0" smtClean="0"/>
              <a:t>KSH </a:t>
            </a:r>
            <a:r>
              <a:rPr lang="en-GB" noProof="0" dirty="0" err="1" smtClean="0"/>
              <a:t>Népességtudományi</a:t>
            </a:r>
            <a:r>
              <a:rPr lang="en-GB" noProof="0" dirty="0" smtClean="0"/>
              <a:t> </a:t>
            </a:r>
            <a:r>
              <a:rPr lang="en-GB" noProof="0" dirty="0" err="1" smtClean="0"/>
              <a:t>Kutatóintézet</a:t>
            </a:r>
            <a:endParaRPr lang="en-GB" noProof="0" dirty="0" smtClean="0"/>
          </a:p>
          <a:p>
            <a:endParaRPr lang="en-GB" noProof="0" dirty="0" smtClean="0"/>
          </a:p>
          <a:p>
            <a:r>
              <a:rPr lang="en-GB" noProof="0" dirty="0" err="1" smtClean="0"/>
              <a:t>Esemény</a:t>
            </a:r>
            <a:r>
              <a:rPr lang="en-GB" noProof="0" dirty="0" smtClean="0"/>
              <a:t> </a:t>
            </a:r>
            <a:r>
              <a:rPr lang="en-GB" noProof="0" dirty="0" err="1" smtClean="0"/>
              <a:t>megnevezése</a:t>
            </a:r>
            <a:r>
              <a:rPr lang="en-GB" noProof="0" dirty="0" smtClean="0"/>
              <a:t>, </a:t>
            </a:r>
            <a:r>
              <a:rPr lang="en-GB" noProof="0" dirty="0" err="1" smtClean="0"/>
              <a:t>dátuma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162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619672" y="274638"/>
            <a:ext cx="7067128" cy="778098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noProof="0" dirty="0" err="1" smtClean="0"/>
              <a:t>Dia</a:t>
            </a:r>
            <a:r>
              <a:rPr lang="en-GB" noProof="0" dirty="0" smtClean="0"/>
              <a:t> </a:t>
            </a:r>
            <a:r>
              <a:rPr lang="en-GB" noProof="0" dirty="0" err="1" smtClean="0"/>
              <a:t>címe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>
              <a:defRPr sz="1600"/>
            </a:lvl2pPr>
            <a:lvl3pPr>
              <a:defRPr sz="16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28F8-D25B-484E-A51F-DAEAA61B0EAC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11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619672" y="274638"/>
            <a:ext cx="7067128" cy="778098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noProof="0" dirty="0" err="1" smtClean="0"/>
              <a:t>Dia</a:t>
            </a:r>
            <a:r>
              <a:rPr lang="en-GB" noProof="0" dirty="0" smtClean="0"/>
              <a:t> </a:t>
            </a:r>
            <a:r>
              <a:rPr lang="en-GB" noProof="0" dirty="0" err="1" smtClean="0"/>
              <a:t>címe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28F8-D25B-484E-A51F-DAEAA61B0EAC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  <p:sp>
        <p:nvSpPr>
          <p:cNvPr id="7" name="Tartalom helye 2"/>
          <p:cNvSpPr>
            <a:spLocks noGrp="1"/>
          </p:cNvSpPr>
          <p:nvPr>
            <p:ph idx="13" hasCustomPrompt="1"/>
          </p:nvPr>
        </p:nvSpPr>
        <p:spPr>
          <a:xfrm>
            <a:off x="1619672" y="2348880"/>
            <a:ext cx="7067128" cy="34563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>
              <a:defRPr sz="1600"/>
            </a:lvl2pPr>
            <a:lvl3pPr>
              <a:defRPr sz="16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Ábra</a:t>
            </a:r>
            <a:r>
              <a:rPr lang="en-GB" noProof="0" dirty="0" smtClean="0"/>
              <a:t>, </a:t>
            </a:r>
            <a:r>
              <a:rPr lang="en-GB" noProof="0" dirty="0" err="1" smtClean="0"/>
              <a:t>táblázat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19250" y="1484313"/>
            <a:ext cx="7067550" cy="7207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 err="1" smtClean="0"/>
              <a:t>Szöveg</a:t>
            </a:r>
            <a:r>
              <a:rPr lang="en-GB" noProof="0" dirty="0" smtClean="0"/>
              <a:t>, </a:t>
            </a:r>
            <a:r>
              <a:rPr lang="en-GB" noProof="0" dirty="0" err="1" smtClean="0"/>
              <a:t>magyarázat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627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 smtClean="0"/>
              <a:t>Dia</a:t>
            </a:r>
            <a:r>
              <a:rPr lang="hu-HU" dirty="0" smtClean="0"/>
              <a:t> </a:t>
            </a:r>
            <a:r>
              <a:rPr lang="en-GB" noProof="0" dirty="0" err="1" smtClean="0"/>
              <a:t>címe</a:t>
            </a:r>
            <a:endParaRPr lang="en-GB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1619672" y="1484784"/>
            <a:ext cx="3497559" cy="43204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5220072" y="1484784"/>
            <a:ext cx="3466728" cy="43204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E581-3693-417F-B427-5503F10E53C1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03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Dia</a:t>
            </a:r>
            <a:r>
              <a:rPr lang="en-GB" noProof="0" dirty="0" smtClean="0"/>
              <a:t> </a:t>
            </a:r>
            <a:r>
              <a:rPr lang="en-GB" noProof="0" dirty="0" err="1" smtClean="0"/>
              <a:t>címe</a:t>
            </a:r>
            <a:endParaRPr lang="en-GB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1619672" y="1484784"/>
            <a:ext cx="3497560" cy="567754"/>
          </a:xfrm>
        </p:spPr>
        <p:txBody>
          <a:bodyPr anchor="ctr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1619671" y="2052539"/>
            <a:ext cx="3497559" cy="3752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5220072" y="1484784"/>
            <a:ext cx="3466727" cy="567754"/>
          </a:xfrm>
        </p:spPr>
        <p:txBody>
          <a:bodyPr anchor="ctr"/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5220072" y="2052539"/>
            <a:ext cx="3466728" cy="3752726"/>
          </a:xfrm>
        </p:spPr>
        <p:txBody>
          <a:bodyPr/>
          <a:lstStyle>
            <a:lvl1pPr>
              <a:defRPr sz="1800"/>
            </a:lvl1pPr>
            <a:lvl2pPr marL="457200" indent="0">
              <a:buNone/>
              <a:defRPr lang="en-US" sz="1600" dirty="0" smtClean="0">
                <a:solidFill>
                  <a:schemeClr val="tx1"/>
                </a:solidFill>
                <a:latin typeface="+mn-lt"/>
              </a:defRPr>
            </a:lvl2pPr>
            <a:lvl3pPr>
              <a:defRPr sz="16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Szöveg</a:t>
            </a:r>
            <a:endParaRPr lang="en-GB" noProof="0" dirty="0" smtClean="0"/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GB" noProof="0" dirty="0" err="1" smtClean="0"/>
              <a:t>Második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Harmadik</a:t>
            </a:r>
            <a:r>
              <a:rPr lang="en-GB" noProof="0" dirty="0" smtClean="0"/>
              <a:t> </a:t>
            </a:r>
            <a:r>
              <a:rPr lang="en-GB" noProof="0" dirty="0" err="1" smtClean="0"/>
              <a:t>szint</a:t>
            </a:r>
            <a:endParaRPr lang="en-GB" noProof="0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44B55-8AD6-4B2A-9D36-D42F0F5A5639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37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Dia</a:t>
            </a:r>
            <a:r>
              <a:rPr lang="en-GB" noProof="0" dirty="0" smtClean="0"/>
              <a:t> </a:t>
            </a:r>
            <a:r>
              <a:rPr lang="en-GB" noProof="0" dirty="0" err="1" smtClean="0"/>
              <a:t>címe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CC78-35D3-4741-940A-8DD0E0AC03DD}" type="slidenum">
              <a:rPr lang="hu-HU"/>
              <a:pPr>
                <a:defRPr/>
              </a:pPr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24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4360-0B23-4E55-9F7D-EA2A8F06140A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898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Thank you for your attention!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45AA1-7366-4D51-A1C0-DE702D55E754}" type="slidenum">
              <a:rPr lang="hu-HU" smtClean="0"/>
              <a:pPr>
                <a:defRPr/>
              </a:pPr>
              <a:t>‹Nr.›</a:t>
            </a:fld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 hasCustomPrompt="1"/>
          </p:nvPr>
        </p:nvSpPr>
        <p:spPr>
          <a:xfrm>
            <a:off x="1619672" y="1484784"/>
            <a:ext cx="7067128" cy="43204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874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1654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274638"/>
            <a:ext cx="7067127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noProof="0" dirty="0" err="1" smtClean="0"/>
              <a:t>Dia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címe</a:t>
            </a:r>
            <a:endParaRPr lang="en-GB" altLang="hu-HU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672" y="1484784"/>
            <a:ext cx="7067128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noProof="0" dirty="0" err="1" smtClean="0"/>
              <a:t>Mintaszöveg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szerkesztése</a:t>
            </a:r>
            <a:endParaRPr lang="en-GB" altLang="hu-HU" noProof="0" dirty="0" smtClean="0"/>
          </a:p>
          <a:p>
            <a:pPr lvl="1"/>
            <a:r>
              <a:rPr lang="en-GB" altLang="hu-HU" noProof="0" dirty="0" err="1" smtClean="0"/>
              <a:t>Második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szint</a:t>
            </a:r>
            <a:endParaRPr lang="en-GB" altLang="hu-HU" noProof="0" dirty="0" smtClean="0"/>
          </a:p>
          <a:p>
            <a:pPr lvl="2"/>
            <a:r>
              <a:rPr lang="en-GB" altLang="hu-HU" noProof="0" dirty="0" err="1" smtClean="0"/>
              <a:t>Harmadik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szint</a:t>
            </a:r>
            <a:endParaRPr lang="en-GB" altLang="hu-HU" noProof="0" dirty="0" smtClean="0"/>
          </a:p>
          <a:p>
            <a:pPr lvl="3"/>
            <a:r>
              <a:rPr lang="en-GB" altLang="hu-HU" noProof="0" dirty="0" err="1" smtClean="0"/>
              <a:t>Negyedik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szint</a:t>
            </a:r>
            <a:endParaRPr lang="en-GB" altLang="hu-HU" noProof="0" dirty="0" smtClean="0"/>
          </a:p>
          <a:p>
            <a:pPr lvl="4"/>
            <a:r>
              <a:rPr lang="en-GB" altLang="hu-HU" noProof="0" dirty="0" err="1" smtClean="0"/>
              <a:t>Ötödik</a:t>
            </a:r>
            <a:r>
              <a:rPr lang="en-GB" altLang="hu-HU" noProof="0" dirty="0" smtClean="0"/>
              <a:t> </a:t>
            </a:r>
            <a:r>
              <a:rPr lang="en-GB" altLang="hu-HU" noProof="0" dirty="0" err="1" smtClean="0"/>
              <a:t>szint</a:t>
            </a:r>
            <a:endParaRPr lang="en-GB" altLang="hu-HU" noProof="0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00" y="5933350"/>
            <a:ext cx="5143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93045AA1-7366-4D51-A1C0-DE702D55E754}" type="slidenum">
              <a:rPr lang="hu-HU" smtClean="0"/>
              <a:pPr>
                <a:defRPr/>
              </a:pPr>
              <a:t>‹Nr.›</a:t>
            </a:fld>
            <a:endParaRPr lang="hu-HU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1691680" y="1268760"/>
            <a:ext cx="7444010" cy="0"/>
          </a:xfrm>
          <a:prstGeom prst="line">
            <a:avLst/>
          </a:prstGeom>
          <a:noFill/>
          <a:ln w="38100" cap="rnd">
            <a:solidFill>
              <a:srgbClr val="00487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207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2276871"/>
            <a:ext cx="7128792" cy="1472803"/>
          </a:xfrm>
        </p:spPr>
        <p:txBody>
          <a:bodyPr/>
          <a:lstStyle/>
          <a:p>
            <a:r>
              <a:rPr lang="en-GB" sz="2400" dirty="0" smtClean="0"/>
              <a:t>Resource reallocations across generations: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GB" sz="2400" dirty="0" smtClean="0"/>
              <a:t>the state, the market and the household</a:t>
            </a:r>
            <a:endParaRPr lang="en-US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6984776" cy="1561728"/>
          </a:xfrm>
        </p:spPr>
        <p:txBody>
          <a:bodyPr/>
          <a:lstStyle/>
          <a:p>
            <a:r>
              <a:rPr lang="hu-HU" dirty="0" smtClean="0"/>
              <a:t>Robert I. </a:t>
            </a:r>
            <a:r>
              <a:rPr lang="hu-HU" dirty="0" err="1" smtClean="0"/>
              <a:t>Gal</a:t>
            </a:r>
            <a:r>
              <a:rPr lang="hu-HU" dirty="0" smtClean="0"/>
              <a:t> </a:t>
            </a:r>
            <a:r>
              <a:rPr lang="hu-HU" b="0" dirty="0" smtClean="0"/>
              <a:t>(</a:t>
            </a:r>
            <a:r>
              <a:rPr lang="hu-HU" b="0" dirty="0" err="1" smtClean="0"/>
              <a:t>gal</a:t>
            </a:r>
            <a:r>
              <a:rPr lang="hu-HU" b="0" dirty="0" smtClean="0"/>
              <a:t>@</a:t>
            </a:r>
            <a:r>
              <a:rPr lang="hu-HU" b="0" dirty="0" err="1" smtClean="0"/>
              <a:t>demografia.hu</a:t>
            </a:r>
            <a:r>
              <a:rPr lang="hu-HU" b="0" dirty="0" smtClean="0"/>
              <a:t>)</a:t>
            </a:r>
            <a:endParaRPr lang="en-GB" b="0" dirty="0" smtClean="0"/>
          </a:p>
          <a:p>
            <a:endParaRPr lang="hu-HU" dirty="0" smtClean="0"/>
          </a:p>
          <a:p>
            <a:r>
              <a:rPr lang="hu-HU" dirty="0" err="1" smtClean="0"/>
              <a:t>Conference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„</a:t>
            </a:r>
            <a:r>
              <a:rPr lang="en-GB" dirty="0" smtClean="0"/>
              <a:t>Demographic Change</a:t>
            </a:r>
            <a:r>
              <a:rPr lang="hu-HU" dirty="0" smtClean="0"/>
              <a:t> </a:t>
            </a:r>
            <a:r>
              <a:rPr lang="en-US" dirty="0" smtClean="0"/>
              <a:t>in Central and Eastern Europe</a:t>
            </a:r>
            <a:r>
              <a:rPr lang="hu-HU" dirty="0" smtClean="0"/>
              <a:t>”</a:t>
            </a:r>
          </a:p>
          <a:p>
            <a:r>
              <a:rPr lang="hu-HU" dirty="0" err="1" smtClean="0"/>
              <a:t>Vienna</a:t>
            </a:r>
            <a:r>
              <a:rPr lang="hu-HU" dirty="0" smtClean="0"/>
              <a:t>, </a:t>
            </a:r>
            <a:r>
              <a:rPr lang="hu-HU" dirty="0" err="1" smtClean="0"/>
              <a:t>March</a:t>
            </a:r>
            <a:r>
              <a:rPr lang="hu-HU" dirty="0" smtClean="0"/>
              <a:t> 24, 2015</a:t>
            </a:r>
          </a:p>
          <a:p>
            <a:endParaRPr lang="en-US" dirty="0"/>
          </a:p>
        </p:txBody>
      </p:sp>
      <p:pic>
        <p:nvPicPr>
          <p:cNvPr id="4" name="Picture 2" descr="E:\dokumentumok2\otthonról\flag_yellow_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108012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okumentumok2\otthonról\agenta_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69" y="5724672"/>
            <a:ext cx="1385900" cy="9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683568" y="548680"/>
            <a:ext cx="8003231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The full picture: The complete transfer package</a:t>
            </a: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4653136"/>
            <a:ext cx="8496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Government is not the only provider of lifecycle finances. Neglecting alternative providers can lead to design errors.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en-US" sz="2000" dirty="0" smtClean="0"/>
              <a:t>If all forms of net transfers are taken into account society spends more resources on children than on the elderly. 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en-US" sz="2000" dirty="0" smtClean="0"/>
              <a:t>However, the old cost society, whereas children cost parents.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en-US" sz="2000" dirty="0" smtClean="0"/>
              <a:t>Old age is financed through a single channel, visible to government, childhood is funded mostly by parents through unobserved channels.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268759"/>
            <a:ext cx="8568952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4360-0B23-4E55-9F7D-EA2A8F06140A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1026" name="Picture 2" descr="E:\dokumentumok2\otthonról\flag_yellow_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3861048"/>
            <a:ext cx="2525018" cy="147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758950" y="2690336"/>
            <a:ext cx="6773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project has received funding from the European Union’s Seventh Framework Programme for research, technological development and demonstration under grant agreement no </a:t>
            </a:r>
            <a:r>
              <a:rPr lang="en-GB" dirty="0" smtClean="0"/>
              <a:t>613247</a:t>
            </a:r>
            <a:r>
              <a:rPr lang="hu-HU" dirty="0" smtClean="0"/>
              <a:t>.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3713300" y="1747556"/>
            <a:ext cx="226536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6" name="Picture 2" descr="E:\dokumentumok2\otthonról\agenta_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8" y="3861048"/>
            <a:ext cx="1943017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9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presentation</a:t>
            </a:r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CC78-35D3-4741-940A-8DD0E0AC03D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5536" y="21328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/>
              <a:t>The social protection system (the welfare state) is an institution </a:t>
            </a:r>
            <a:r>
              <a:rPr lang="en-GB" sz="2000" dirty="0" err="1" smtClean="0"/>
              <a:t>financ</a:t>
            </a:r>
            <a:r>
              <a:rPr lang="hu-HU" sz="2000" dirty="0" smtClean="0"/>
              <a:t>ing</a:t>
            </a:r>
            <a:r>
              <a:rPr lang="en-GB" sz="2000" dirty="0" smtClean="0"/>
              <a:t> the lifecycle deficit through inter-age reallocation of resources</a:t>
            </a:r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en-GB" sz="2000" dirty="0" smtClean="0"/>
          </a:p>
          <a:p>
            <a:pPr marL="342900" indent="-342900">
              <a:buAutoNum type="arabicPeriod"/>
            </a:pPr>
            <a:r>
              <a:rPr lang="en-GB" sz="2000" dirty="0" smtClean="0"/>
              <a:t>There are alternative institutions as well, such as corporations and households, financing the lifecycle through inter-age reallocations</a:t>
            </a:r>
            <a:r>
              <a:rPr lang="hu-HU" sz="2000" dirty="0" smtClean="0"/>
              <a:t>. </a:t>
            </a: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5" cy="778098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profile</a:t>
            </a:r>
            <a:r>
              <a:rPr lang="hu-HU" dirty="0" smtClean="0"/>
              <a:t> of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spending</a:t>
            </a:r>
            <a:r>
              <a:rPr lang="hu-HU" dirty="0" smtClean="0"/>
              <a:t> 1.</a:t>
            </a:r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CC78-35D3-4741-940A-8DD0E0AC03D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1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1835696" y="58772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Author’s</a:t>
            </a:r>
            <a:r>
              <a:rPr lang="hu-HU" dirty="0" smtClean="0"/>
              <a:t> </a:t>
            </a:r>
            <a:r>
              <a:rPr lang="hu-HU" dirty="0" err="1" smtClean="0"/>
              <a:t>calculation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Notes</a:t>
            </a:r>
            <a:r>
              <a:rPr lang="hu-HU" dirty="0" smtClean="0"/>
              <a:t>: Hungary, 2000; Per </a:t>
            </a:r>
            <a:r>
              <a:rPr lang="hu-HU" dirty="0" err="1" smtClean="0"/>
              <a:t>capita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age-group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Forint.</a:t>
            </a:r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63688" y="1340768"/>
            <a:ext cx="4985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These programmes represent ~60% of </a:t>
            </a:r>
            <a:r>
              <a:rPr lang="hu-HU" dirty="0" smtClean="0"/>
              <a:t>p</a:t>
            </a:r>
            <a:r>
              <a:rPr lang="en-GB" dirty="0" err="1" smtClean="0"/>
              <a:t>ublic</a:t>
            </a:r>
            <a:r>
              <a:rPr lang="en-GB" dirty="0" smtClean="0"/>
              <a:t> spending.</a:t>
            </a:r>
          </a:p>
          <a:p>
            <a:r>
              <a:rPr lang="en-GB" dirty="0" smtClean="0"/>
              <a:t>* No means tests are applied.</a:t>
            </a:r>
          </a:p>
          <a:p>
            <a:endParaRPr lang="en-GB" dirty="0" smtClean="0"/>
          </a:p>
          <a:p>
            <a:r>
              <a:rPr lang="en-GB" dirty="0" smtClean="0"/>
              <a:t>→ They help financing the lifecycle deficit through</a:t>
            </a:r>
          </a:p>
          <a:p>
            <a:r>
              <a:rPr lang="hu-HU" dirty="0" smtClean="0"/>
              <a:t>i</a:t>
            </a:r>
            <a:r>
              <a:rPr lang="en-GB" dirty="0" err="1" smtClean="0"/>
              <a:t>nter</a:t>
            </a:r>
            <a:r>
              <a:rPr lang="en-GB" dirty="0" smtClean="0"/>
              <a:t>-age reallocations.</a:t>
            </a:r>
            <a:endParaRPr lang="hu-HU" dirty="0" smtClean="0"/>
          </a:p>
          <a:p>
            <a:r>
              <a:rPr lang="en-GB" dirty="0" smtClean="0"/>
              <a:t>(The poverty risk they mitigate is demographic.)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7" cy="778098"/>
          </a:xfrm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profile</a:t>
            </a:r>
            <a:r>
              <a:rPr lang="hu-HU" dirty="0" smtClean="0"/>
              <a:t> of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spending</a:t>
            </a:r>
            <a:r>
              <a:rPr lang="hu-HU" dirty="0" smtClean="0"/>
              <a:t> 2.</a:t>
            </a:r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CC78-35D3-4741-940A-8DD0E0AC03D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59"/>
            <a:ext cx="7200801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835696" y="58772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Author’s</a:t>
            </a:r>
            <a:r>
              <a:rPr lang="hu-HU" dirty="0" smtClean="0"/>
              <a:t> </a:t>
            </a:r>
            <a:r>
              <a:rPr lang="hu-HU" dirty="0" err="1" smtClean="0"/>
              <a:t>calculation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Notes</a:t>
            </a:r>
            <a:r>
              <a:rPr lang="hu-HU" dirty="0" smtClean="0"/>
              <a:t>: Hungary, 2000; Per </a:t>
            </a:r>
            <a:r>
              <a:rPr lang="hu-HU" dirty="0" err="1" smtClean="0"/>
              <a:t>capita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age-group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Forint.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63688" y="1340768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Taxes are mostly paid by the active aged.</a:t>
            </a:r>
          </a:p>
          <a:p>
            <a:r>
              <a:rPr lang="en-GB" dirty="0" smtClean="0"/>
              <a:t>* Beneficiaries are mostly the inactive aged</a:t>
            </a:r>
            <a:r>
              <a:rPr lang="hu-HU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4360-0B23-4E55-9F7D-EA2A8F06140A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99592" y="332656"/>
            <a:ext cx="7776864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N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et public transfers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99592" y="472514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People in the inactive period of their life are net beneficiaries, people in their active period of their life are net contributors to the public transfer system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 The elderly receive significantly more per capita than the children.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59"/>
            <a:ext cx="4320481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1835696" y="58772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hu-HU" dirty="0" err="1" smtClean="0"/>
              <a:t>Author’s</a:t>
            </a:r>
            <a:r>
              <a:rPr lang="hu-HU" dirty="0" smtClean="0"/>
              <a:t> </a:t>
            </a:r>
            <a:r>
              <a:rPr lang="hu-HU" dirty="0" err="1" smtClean="0"/>
              <a:t>calculation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Notes</a:t>
            </a:r>
            <a:r>
              <a:rPr lang="hu-HU" dirty="0" smtClean="0"/>
              <a:t>: Hungary, 2000; Per </a:t>
            </a:r>
            <a:r>
              <a:rPr lang="hu-HU" dirty="0" err="1" smtClean="0"/>
              <a:t>capita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age-group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Forint.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778098"/>
          </a:xfrm>
        </p:spPr>
        <p:txBody>
          <a:bodyPr/>
          <a:lstStyle/>
          <a:p>
            <a:r>
              <a:rPr lang="en-US" sz="2400" dirty="0" smtClean="0"/>
              <a:t>However: public transfers are far from enough to finance the lifecycle deficit</a:t>
            </a:r>
            <a:endParaRPr lang="en-US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CC78-35D3-4741-940A-8DD0E0AC03D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255567" y="1268760"/>
            <a:ext cx="3888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Lifecycle deficit (LCD</a:t>
            </a:r>
            <a:r>
              <a:rPr lang="hu-HU" sz="2000" dirty="0" smtClean="0"/>
              <a:t>)</a:t>
            </a:r>
            <a:r>
              <a:rPr lang="en-US" sz="2000" dirty="0" smtClean="0"/>
              <a:t> is the difference between consumption and labor income.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It is financed </a:t>
            </a:r>
            <a:r>
              <a:rPr lang="hu-HU" sz="2000" dirty="0" err="1" smtClean="0"/>
              <a:t>through</a:t>
            </a:r>
            <a:r>
              <a:rPr lang="en-US" sz="2000" dirty="0" smtClean="0"/>
              <a:t> </a:t>
            </a:r>
            <a:r>
              <a:rPr lang="hu-HU" sz="2000" dirty="0" err="1" smtClean="0"/>
              <a:t>public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private</a:t>
            </a:r>
            <a:r>
              <a:rPr lang="hu-HU" sz="2000" dirty="0" smtClean="0"/>
              <a:t> </a:t>
            </a:r>
            <a:r>
              <a:rPr lang="en-US" sz="2000" dirty="0" smtClean="0"/>
              <a:t>transfers or asset-based revenues.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27584" y="4797152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Much of these reallocations, especially in childhood, are invisible in the current version of National Accounts.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59"/>
            <a:ext cx="432048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4360-0B23-4E55-9F7D-EA2A8F06140A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755576" y="274638"/>
            <a:ext cx="7931223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 recent development in National Accounting: </a:t>
            </a:r>
            <a:endParaRPr kumimoji="0" lang="hu-HU" sz="2400" b="1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The National Transfer Accounts</a:t>
            </a:r>
            <a:r>
              <a:rPr kumimoji="0" lang="hu-HU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(NTA)</a:t>
            </a: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55567" y="1268760"/>
            <a:ext cx="3888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NTA (Lee and Mason 2011) describes national income as flows among people in different age. 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NTA </a:t>
            </a:r>
            <a:r>
              <a:rPr lang="hu-HU" sz="2000" dirty="0" err="1" smtClean="0"/>
              <a:t>extends</a:t>
            </a:r>
            <a:r>
              <a:rPr lang="hu-HU" sz="2000" dirty="0" smtClean="0"/>
              <a:t> </a:t>
            </a:r>
            <a:r>
              <a:rPr lang="hu-HU" sz="2000" dirty="0" err="1" smtClean="0"/>
              <a:t>national</a:t>
            </a:r>
            <a:r>
              <a:rPr lang="hu-HU" sz="2000" dirty="0" smtClean="0"/>
              <a:t> accounting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individual</a:t>
            </a:r>
            <a:r>
              <a:rPr lang="hu-HU" sz="2000" dirty="0" smtClean="0"/>
              <a:t> </a:t>
            </a:r>
            <a:r>
              <a:rPr lang="hu-HU" sz="2000" dirty="0" err="1" smtClean="0"/>
              <a:t>level</a:t>
            </a:r>
            <a:r>
              <a:rPr lang="hu-HU" sz="2000" dirty="0" smtClean="0"/>
              <a:t>. I</a:t>
            </a:r>
            <a:r>
              <a:rPr lang="en-US" sz="2000" dirty="0" smtClean="0"/>
              <a:t>t captures intra-household and inter-household  transfers, invisible in standard National Accounts, within and between households.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55577" y="5229200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Elderly/child proportions change significantly. There is an asymmetry in the way childhood and old age are financed. </a:t>
            </a:r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59"/>
            <a:ext cx="4320481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4360-0B23-4E55-9F7D-EA2A8F06140A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755576" y="274638"/>
            <a:ext cx="7931223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However: Economic activity and the resulting consumption are not fully captured by NTA</a:t>
            </a: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255567" y="1268760"/>
            <a:ext cx="3888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NTA does not go beyond the frontiers of National Accounts. It does not include unpaid</a:t>
            </a:r>
            <a:r>
              <a:rPr lang="hu-HU" sz="2000" dirty="0" smtClean="0"/>
              <a:t> </a:t>
            </a:r>
            <a:r>
              <a:rPr lang="en-US" sz="2000" dirty="0" smtClean="0"/>
              <a:t>household labor.</a:t>
            </a:r>
            <a:endParaRPr lang="hu-HU" sz="2000" dirty="0" smtClean="0"/>
          </a:p>
          <a:p>
            <a:endParaRPr lang="hu-HU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The lifecycle deficit that includes the production and consumption of unpaid household labor leaves a new area unaccounted for by public </a:t>
            </a:r>
            <a:r>
              <a:rPr lang="hu-HU" sz="2000" dirty="0" smtClean="0"/>
              <a:t>an</a:t>
            </a:r>
            <a:r>
              <a:rPr lang="en-US" sz="2000" dirty="0" smtClean="0"/>
              <a:t>d private transfers.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63763" y="494116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hu-HU" sz="2000" dirty="0" smtClean="0"/>
              <a:t>Again, </a:t>
            </a:r>
            <a:r>
              <a:rPr lang="en-US" sz="2000" dirty="0" smtClean="0"/>
              <a:t>these reallocations,</a:t>
            </a:r>
            <a:r>
              <a:rPr lang="hu-HU" sz="2000" dirty="0" smtClean="0"/>
              <a:t> </a:t>
            </a:r>
            <a:r>
              <a:rPr lang="en-US" sz="2000" dirty="0" smtClean="0"/>
              <a:t>invisible in the current version of </a:t>
            </a:r>
            <a:r>
              <a:rPr lang="hu-HU" sz="2000" dirty="0" smtClean="0"/>
              <a:t>NTA, </a:t>
            </a:r>
            <a:r>
              <a:rPr lang="en-US" sz="2000" dirty="0" smtClean="0"/>
              <a:t>are particularly important in childhood.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59"/>
            <a:ext cx="4320481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4360-0B23-4E55-9F7D-EA2A8F06140A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5013176"/>
            <a:ext cx="8176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/>
              <a:t> Elderly/child proportions change </a:t>
            </a:r>
            <a:r>
              <a:rPr lang="en-US" sz="2000" dirty="0" smtClean="0"/>
              <a:t>once</a:t>
            </a:r>
            <a:r>
              <a:rPr lang="hu-HU" sz="2000" dirty="0" smtClean="0"/>
              <a:t> again</a:t>
            </a:r>
            <a:r>
              <a:rPr lang="en-US" sz="2000" dirty="0" smtClean="0"/>
              <a:t>. The asymmetry is further aggravated. </a:t>
            </a:r>
            <a:endParaRPr lang="en-US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55567" y="1268760"/>
            <a:ext cx="3888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 NTA is extended with the National Time Transfer Account (NTTA; Donehower, 2012)</a:t>
            </a:r>
            <a:r>
              <a:rPr lang="hu-HU" sz="2000" dirty="0" smtClean="0"/>
              <a:t>, </a:t>
            </a:r>
            <a:r>
              <a:rPr lang="en-US" sz="2000" dirty="0" smtClean="0"/>
              <a:t>which</a:t>
            </a:r>
            <a:r>
              <a:rPr lang="hu-HU" sz="2000" dirty="0" smtClean="0"/>
              <a:t> </a:t>
            </a:r>
            <a:r>
              <a:rPr lang="en-US" sz="2000" dirty="0" smtClean="0"/>
              <a:t>quantifies</a:t>
            </a:r>
            <a:r>
              <a:rPr lang="hu-HU" sz="2000" dirty="0" smtClean="0"/>
              <a:t> </a:t>
            </a:r>
            <a:r>
              <a:rPr lang="en-US" sz="2000" dirty="0" smtClean="0"/>
              <a:t>time transfers (value of household labor flowing from a cohort to another within the family)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755576" y="274638"/>
            <a:ext cx="7931223" cy="7780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 recent development in N</a:t>
            </a:r>
            <a:r>
              <a:rPr kumimoji="0" lang="hu-HU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TA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: </a:t>
            </a:r>
            <a:endParaRPr kumimoji="0" lang="hu-HU" sz="2400" b="1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The National </a:t>
            </a:r>
            <a:r>
              <a:rPr kumimoji="0" lang="hu-HU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Time 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Transfer Accounts</a:t>
            </a:r>
            <a:r>
              <a:rPr kumimoji="0" lang="hu-HU" sz="24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(NTTA)</a:t>
            </a:r>
            <a:endParaRPr kumimoji="0" lang="en-US" sz="24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59"/>
            <a:ext cx="432048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3679063"/>
      </p:ext>
    </p:extLst>
  </p:cSld>
  <p:clrMapOvr>
    <a:masterClrMapping/>
  </p:clrMapOvr>
</p:sld>
</file>

<file path=ppt/theme/theme1.xml><?xml version="1.0" encoding="utf-8"?>
<a:theme xmlns:a="http://schemas.openxmlformats.org/drawingml/2006/main" name="nki_angol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A962F6B3-83FA-4E11-99A5-602FE600EFF0}" vid="{1AF822A3-0F51-489E-A6BE-D3B21A21DE1C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nki_angol</Template>
  <TotalTime>0</TotalTime>
  <Words>664</Words>
  <Application>Microsoft Office PowerPoint</Application>
  <PresentationFormat>Bildschirmpräsentation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nki_angol</vt:lpstr>
      <vt:lpstr>Resource reallocations across generations:  the state, the market and the household</vt:lpstr>
      <vt:lpstr>Structure of presentation</vt:lpstr>
      <vt:lpstr>The age profile of public spending 1.</vt:lpstr>
      <vt:lpstr>The age profile of public spending 2.</vt:lpstr>
      <vt:lpstr>PowerPoint-Präsentation</vt:lpstr>
      <vt:lpstr>However: public transfers are far from enough to finance the lifecycle deficit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KSH-NKI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HDRI</dc:title>
  <dc:creator>HDRI</dc:creator>
  <cp:lastModifiedBy>raffelsederj</cp:lastModifiedBy>
  <cp:revision>72</cp:revision>
  <dcterms:created xsi:type="dcterms:W3CDTF">2014-05-21T09:39:36Z</dcterms:created>
  <dcterms:modified xsi:type="dcterms:W3CDTF">2015-04-07T09:27:31Z</dcterms:modified>
</cp:coreProperties>
</file>