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51" r:id="rId2"/>
    <p:sldId id="434" r:id="rId3"/>
    <p:sldId id="347" r:id="rId4"/>
    <p:sldId id="357" r:id="rId5"/>
    <p:sldId id="403" r:id="rId6"/>
    <p:sldId id="395" r:id="rId7"/>
    <p:sldId id="375" r:id="rId8"/>
    <p:sldId id="376" r:id="rId9"/>
    <p:sldId id="373" r:id="rId10"/>
    <p:sldId id="364" r:id="rId11"/>
    <p:sldId id="365" r:id="rId12"/>
    <p:sldId id="400" r:id="rId13"/>
    <p:sldId id="422" r:id="rId14"/>
    <p:sldId id="423" r:id="rId15"/>
    <p:sldId id="424" r:id="rId16"/>
    <p:sldId id="398" r:id="rId17"/>
    <p:sldId id="396" r:id="rId18"/>
    <p:sldId id="397" r:id="rId19"/>
    <p:sldId id="313" r:id="rId20"/>
    <p:sldId id="436" r:id="rId21"/>
    <p:sldId id="437" r:id="rId22"/>
    <p:sldId id="326" r:id="rId23"/>
    <p:sldId id="429" r:id="rId24"/>
    <p:sldId id="430" r:id="rId25"/>
    <p:sldId id="431" r:id="rId26"/>
    <p:sldId id="433" r:id="rId27"/>
    <p:sldId id="419" r:id="rId28"/>
    <p:sldId id="420" r:id="rId29"/>
    <p:sldId id="421" r:id="rId30"/>
    <p:sldId id="43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E77027"/>
    <a:srgbClr val="B6B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1" autoAdjust="0"/>
    <p:restoredTop sz="98556" autoAdjust="0"/>
  </p:normalViewPr>
  <p:slideViewPr>
    <p:cSldViewPr snapToGrid="0" snapToObjects="1">
      <p:cViewPr>
        <p:scale>
          <a:sx n="99" d="100"/>
          <a:sy n="99" d="100"/>
        </p:scale>
        <p:origin x="-510"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vanhuysse:Downloads:4soc%20exp%20per%20gd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vanhuysse:Downloads:dcd94663-c5f0-4cb0-8606-1f4936d7b18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vanhuysse:Downloads:4edu%20exp%20per%20gd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vanhuysse:Bertelsmann%20ENSR:ENSR_VERSION6_17dec2012.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vanhuysse:Library:Mail%20Downloads:ebiss%20update-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vanhuysse:Bertelsmann%20ENSR:ENSR_VERSION6_17dec2012.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vanhuysse:Library:Mail%20Downloads:Datasheet2012_front_print26062012.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pvanhuysse:Library:Mail%20Downloads:Datasheet2012_front_print2606201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pvanhuysse:Library:Mail%20Downloads:Datasheet2012_front_print2606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'OECD.Stat export'!$B$51</c:f>
              <c:strCache>
                <c:ptCount val="1"/>
                <c:pt idx="0">
                  <c:v>CZ</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'OECD.Stat export'!$C$50:$H$50</c:f>
              <c:strCache>
                <c:ptCount val="6"/>
                <c:pt idx="0">
                  <c:v>1990</c:v>
                </c:pt>
                <c:pt idx="1">
                  <c:v>1995</c:v>
                </c:pt>
                <c:pt idx="2">
                  <c:v>2000</c:v>
                </c:pt>
                <c:pt idx="3">
                  <c:v>2005</c:v>
                </c:pt>
                <c:pt idx="4">
                  <c:v>2010</c:v>
                </c:pt>
                <c:pt idx="5">
                  <c:v>2013</c:v>
                </c:pt>
              </c:strCache>
            </c:strRef>
          </c:cat>
          <c:val>
            <c:numRef>
              <c:f>'OECD.Stat export'!$C$51:$H$51</c:f>
              <c:numCache>
                <c:formatCode>0</c:formatCode>
                <c:ptCount val="6"/>
                <c:pt idx="0">
                  <c:v>15.3</c:v>
                </c:pt>
                <c:pt idx="1">
                  <c:v>17.399999999999999</c:v>
                </c:pt>
                <c:pt idx="2">
                  <c:v>19.100000000000001</c:v>
                </c:pt>
                <c:pt idx="3">
                  <c:v>18.7</c:v>
                </c:pt>
                <c:pt idx="4">
                  <c:v>20.818999999999999</c:v>
                </c:pt>
                <c:pt idx="5">
                  <c:v>21.77</c:v>
                </c:pt>
              </c:numCache>
            </c:numRef>
          </c:val>
          <c:smooth val="0"/>
        </c:ser>
        <c:ser>
          <c:idx val="1"/>
          <c:order val="1"/>
          <c:tx>
            <c:strRef>
              <c:f>'OECD.Stat export'!$B$52</c:f>
              <c:strCache>
                <c:ptCount val="1"/>
                <c:pt idx="0">
                  <c:v>HU</c:v>
                </c:pt>
              </c:strCache>
            </c:strRef>
          </c:tx>
          <c:spPr>
            <a:ln>
              <a:solidFill>
                <a:srgbClr val="FF0000"/>
              </a:solidFill>
            </a:ln>
          </c:spPr>
          <c:marker>
            <c:symbol val="diamond"/>
            <c:size val="7"/>
          </c:marker>
          <c:cat>
            <c:strRef>
              <c:f>'OECD.Stat export'!$C$50:$H$50</c:f>
              <c:strCache>
                <c:ptCount val="6"/>
                <c:pt idx="0">
                  <c:v>1990</c:v>
                </c:pt>
                <c:pt idx="1">
                  <c:v>1995</c:v>
                </c:pt>
                <c:pt idx="2">
                  <c:v>2000</c:v>
                </c:pt>
                <c:pt idx="3">
                  <c:v>2005</c:v>
                </c:pt>
                <c:pt idx="4">
                  <c:v>2010</c:v>
                </c:pt>
                <c:pt idx="5">
                  <c:v>2013</c:v>
                </c:pt>
              </c:strCache>
            </c:strRef>
          </c:cat>
          <c:val>
            <c:numRef>
              <c:f>'OECD.Stat export'!$C$52:$H$52</c:f>
              <c:numCache>
                <c:formatCode>General</c:formatCode>
                <c:ptCount val="6"/>
                <c:pt idx="2" formatCode="0">
                  <c:v>20.7</c:v>
                </c:pt>
                <c:pt idx="3" formatCode="0">
                  <c:v>22.5</c:v>
                </c:pt>
                <c:pt idx="4" formatCode="0">
                  <c:v>22.870999999999999</c:v>
                </c:pt>
                <c:pt idx="5" formatCode="0">
                  <c:v>21.556999999999999</c:v>
                </c:pt>
              </c:numCache>
            </c:numRef>
          </c:val>
          <c:smooth val="0"/>
        </c:ser>
        <c:ser>
          <c:idx val="2"/>
          <c:order val="2"/>
          <c:tx>
            <c:strRef>
              <c:f>'OECD.Stat export'!$B$53</c:f>
              <c:strCache>
                <c:ptCount val="1"/>
                <c:pt idx="0">
                  <c:v>PL</c:v>
                </c:pt>
              </c:strCache>
            </c:strRef>
          </c:tx>
          <c:spPr>
            <a:ln>
              <a:solidFill>
                <a:srgbClr val="008000"/>
              </a:solidFill>
            </a:ln>
          </c:spPr>
          <c:marker>
            <c:symbol val="diamond"/>
            <c:size val="7"/>
          </c:marker>
          <c:cat>
            <c:strRef>
              <c:f>'OECD.Stat export'!$C$50:$H$50</c:f>
              <c:strCache>
                <c:ptCount val="6"/>
                <c:pt idx="0">
                  <c:v>1990</c:v>
                </c:pt>
                <c:pt idx="1">
                  <c:v>1995</c:v>
                </c:pt>
                <c:pt idx="2">
                  <c:v>2000</c:v>
                </c:pt>
                <c:pt idx="3">
                  <c:v>2005</c:v>
                </c:pt>
                <c:pt idx="4">
                  <c:v>2010</c:v>
                </c:pt>
                <c:pt idx="5">
                  <c:v>2013</c:v>
                </c:pt>
              </c:strCache>
            </c:strRef>
          </c:cat>
          <c:val>
            <c:numRef>
              <c:f>'OECD.Stat export'!$C$53:$H$53</c:f>
              <c:numCache>
                <c:formatCode>0</c:formatCode>
                <c:ptCount val="6"/>
                <c:pt idx="0">
                  <c:v>14.9</c:v>
                </c:pt>
                <c:pt idx="1">
                  <c:v>22.6</c:v>
                </c:pt>
                <c:pt idx="2">
                  <c:v>20.5</c:v>
                </c:pt>
                <c:pt idx="3">
                  <c:v>21</c:v>
                </c:pt>
                <c:pt idx="4">
                  <c:v>21.817</c:v>
                </c:pt>
                <c:pt idx="5">
                  <c:v>20.942</c:v>
                </c:pt>
              </c:numCache>
            </c:numRef>
          </c:val>
          <c:smooth val="0"/>
        </c:ser>
        <c:ser>
          <c:idx val="3"/>
          <c:order val="3"/>
          <c:tx>
            <c:strRef>
              <c:f>'OECD.Stat export'!$B$54</c:f>
              <c:strCache>
                <c:ptCount val="1"/>
                <c:pt idx="0">
                  <c:v>SK</c:v>
                </c:pt>
              </c:strCache>
            </c:strRef>
          </c:tx>
          <c:spPr>
            <a:ln>
              <a:solidFill>
                <a:srgbClr val="0000FF"/>
              </a:solidFill>
            </a:ln>
          </c:spPr>
          <c:marker>
            <c:symbol val="diamond"/>
            <c:size val="7"/>
          </c:marker>
          <c:cat>
            <c:strRef>
              <c:f>'OECD.Stat export'!$C$50:$H$50</c:f>
              <c:strCache>
                <c:ptCount val="6"/>
                <c:pt idx="0">
                  <c:v>1990</c:v>
                </c:pt>
                <c:pt idx="1">
                  <c:v>1995</c:v>
                </c:pt>
                <c:pt idx="2">
                  <c:v>2000</c:v>
                </c:pt>
                <c:pt idx="3">
                  <c:v>2005</c:v>
                </c:pt>
                <c:pt idx="4">
                  <c:v>2010</c:v>
                </c:pt>
                <c:pt idx="5">
                  <c:v>2013</c:v>
                </c:pt>
              </c:strCache>
            </c:strRef>
          </c:cat>
          <c:val>
            <c:numRef>
              <c:f>'OECD.Stat export'!$C$54:$H$54</c:f>
              <c:numCache>
                <c:formatCode>0</c:formatCode>
                <c:ptCount val="6"/>
                <c:pt idx="1">
                  <c:v>18.8</c:v>
                </c:pt>
                <c:pt idx="2">
                  <c:v>17.899999999999999</c:v>
                </c:pt>
                <c:pt idx="3">
                  <c:v>16.3</c:v>
                </c:pt>
                <c:pt idx="4">
                  <c:v>19.14</c:v>
                </c:pt>
                <c:pt idx="5">
                  <c:v>17.945</c:v>
                </c:pt>
              </c:numCache>
            </c:numRef>
          </c:val>
          <c:smooth val="0"/>
        </c:ser>
        <c:ser>
          <c:idx val="4"/>
          <c:order val="4"/>
          <c:tx>
            <c:strRef>
              <c:f>'OECD.Stat export'!$B$55</c:f>
              <c:strCache>
                <c:ptCount val="1"/>
                <c:pt idx="0">
                  <c:v>SL</c:v>
                </c:pt>
              </c:strCache>
            </c:strRef>
          </c:tx>
          <c:marker>
            <c:symbol val="diamond"/>
            <c:size val="7"/>
            <c:spPr>
              <a:ln>
                <a:solidFill>
                  <a:schemeClr val="tx1">
                    <a:lumMod val="50000"/>
                    <a:lumOff val="50000"/>
                  </a:schemeClr>
                </a:solidFill>
              </a:ln>
            </c:spPr>
          </c:marker>
          <c:cat>
            <c:strRef>
              <c:f>'OECD.Stat export'!$C$50:$H$50</c:f>
              <c:strCache>
                <c:ptCount val="6"/>
                <c:pt idx="0">
                  <c:v>1990</c:v>
                </c:pt>
                <c:pt idx="1">
                  <c:v>1995</c:v>
                </c:pt>
                <c:pt idx="2">
                  <c:v>2000</c:v>
                </c:pt>
                <c:pt idx="3">
                  <c:v>2005</c:v>
                </c:pt>
                <c:pt idx="4">
                  <c:v>2010</c:v>
                </c:pt>
                <c:pt idx="5">
                  <c:v>2013</c:v>
                </c:pt>
              </c:strCache>
            </c:strRef>
          </c:cat>
          <c:val>
            <c:numRef>
              <c:f>'OECD.Stat export'!$C$55:$H$55</c:f>
              <c:numCache>
                <c:formatCode>General</c:formatCode>
                <c:ptCount val="6"/>
                <c:pt idx="2" formatCode="0">
                  <c:v>21.8</c:v>
                </c:pt>
                <c:pt idx="3" formatCode="0">
                  <c:v>21.1</c:v>
                </c:pt>
                <c:pt idx="4" formatCode="0">
                  <c:v>23.637</c:v>
                </c:pt>
                <c:pt idx="5" formatCode="0">
                  <c:v>23.776</c:v>
                </c:pt>
              </c:numCache>
            </c:numRef>
          </c:val>
          <c:smooth val="0"/>
        </c:ser>
        <c:ser>
          <c:idx val="5"/>
          <c:order val="5"/>
          <c:tx>
            <c:strRef>
              <c:f>'OECD.Stat export'!$B$56</c:f>
              <c:strCache>
                <c:ptCount val="1"/>
                <c:pt idx="0">
                  <c:v>EU15</c:v>
                </c:pt>
              </c:strCache>
            </c:strRef>
          </c:tx>
          <c:spPr>
            <a:ln w="38100">
              <a:solidFill>
                <a:schemeClr val="tx1"/>
              </a:solidFill>
              <a:prstDash val="sysDash"/>
            </a:ln>
          </c:spPr>
          <c:marker>
            <c:spPr>
              <a:solidFill>
                <a:schemeClr val="tx1"/>
              </a:solidFill>
              <a:ln>
                <a:solidFill>
                  <a:schemeClr val="tx1"/>
                </a:solidFill>
              </a:ln>
            </c:spPr>
          </c:marker>
          <c:cat>
            <c:strRef>
              <c:f>'OECD.Stat export'!$C$50:$H$50</c:f>
              <c:strCache>
                <c:ptCount val="6"/>
                <c:pt idx="0">
                  <c:v>1990</c:v>
                </c:pt>
                <c:pt idx="1">
                  <c:v>1995</c:v>
                </c:pt>
                <c:pt idx="2">
                  <c:v>2000</c:v>
                </c:pt>
                <c:pt idx="3">
                  <c:v>2005</c:v>
                </c:pt>
                <c:pt idx="4">
                  <c:v>2010</c:v>
                </c:pt>
                <c:pt idx="5">
                  <c:v>2013</c:v>
                </c:pt>
              </c:strCache>
            </c:strRef>
          </c:cat>
          <c:val>
            <c:numRef>
              <c:f>'OECD.Stat export'!$C$56:$H$56</c:f>
              <c:numCache>
                <c:formatCode>0</c:formatCode>
                <c:ptCount val="6"/>
                <c:pt idx="0">
                  <c:v>21.5</c:v>
                </c:pt>
                <c:pt idx="1">
                  <c:v>23.86666666666666</c:v>
                </c:pt>
                <c:pt idx="2">
                  <c:v>22.686666666666671</c:v>
                </c:pt>
                <c:pt idx="3">
                  <c:v>24.273333333333241</c:v>
                </c:pt>
                <c:pt idx="4">
                  <c:v>26.90006666666666</c:v>
                </c:pt>
                <c:pt idx="5">
                  <c:v>27.0318</c:v>
                </c:pt>
              </c:numCache>
            </c:numRef>
          </c:val>
          <c:smooth val="0"/>
        </c:ser>
        <c:ser>
          <c:idx val="6"/>
          <c:order val="6"/>
          <c:tx>
            <c:strRef>
              <c:f>'OECD.Stat export'!$B$57</c:f>
              <c:strCache>
                <c:ptCount val="1"/>
                <c:pt idx="0">
                  <c:v>FR</c:v>
                </c:pt>
              </c:strCache>
            </c:strRef>
          </c:tx>
          <c:spPr>
            <a:ln>
              <a:solidFill>
                <a:schemeClr val="tx1">
                  <a:lumMod val="50000"/>
                  <a:lumOff val="50000"/>
                </a:schemeClr>
              </a:solidFill>
              <a:prstDash val="dashDot"/>
            </a:ln>
          </c:spPr>
          <c:marker>
            <c:symbol val="star"/>
            <c:size val="9"/>
            <c:spPr>
              <a:noFill/>
              <a:ln>
                <a:solidFill>
                  <a:schemeClr val="tx1">
                    <a:lumMod val="50000"/>
                    <a:lumOff val="50000"/>
                  </a:schemeClr>
                </a:solidFill>
              </a:ln>
            </c:spPr>
          </c:marker>
          <c:cat>
            <c:strRef>
              <c:f>'OECD.Stat export'!$C$50:$H$50</c:f>
              <c:strCache>
                <c:ptCount val="6"/>
                <c:pt idx="0">
                  <c:v>1990</c:v>
                </c:pt>
                <c:pt idx="1">
                  <c:v>1995</c:v>
                </c:pt>
                <c:pt idx="2">
                  <c:v>2000</c:v>
                </c:pt>
                <c:pt idx="3">
                  <c:v>2005</c:v>
                </c:pt>
                <c:pt idx="4">
                  <c:v>2010</c:v>
                </c:pt>
                <c:pt idx="5">
                  <c:v>2013</c:v>
                </c:pt>
              </c:strCache>
            </c:strRef>
          </c:cat>
          <c:val>
            <c:numRef>
              <c:f>'OECD.Stat export'!$C$57:$H$57</c:f>
              <c:numCache>
                <c:formatCode>0</c:formatCode>
                <c:ptCount val="6"/>
                <c:pt idx="0">
                  <c:v>25.1</c:v>
                </c:pt>
                <c:pt idx="1">
                  <c:v>29.3</c:v>
                </c:pt>
                <c:pt idx="2">
                  <c:v>28.6</c:v>
                </c:pt>
                <c:pt idx="3">
                  <c:v>30.1</c:v>
                </c:pt>
                <c:pt idx="4">
                  <c:v>32.390999999999998</c:v>
                </c:pt>
                <c:pt idx="5">
                  <c:v>33.021000000000001</c:v>
                </c:pt>
              </c:numCache>
            </c:numRef>
          </c:val>
          <c:smooth val="0"/>
        </c:ser>
        <c:ser>
          <c:idx val="7"/>
          <c:order val="7"/>
          <c:tx>
            <c:strRef>
              <c:f>'OECD.Stat export'!$B$58</c:f>
              <c:strCache>
                <c:ptCount val="1"/>
                <c:pt idx="0">
                  <c:v>IE</c:v>
                </c:pt>
              </c:strCache>
            </c:strRef>
          </c:tx>
          <c:spPr>
            <a:ln>
              <a:solidFill>
                <a:schemeClr val="tx1">
                  <a:lumMod val="50000"/>
                  <a:lumOff val="50000"/>
                </a:schemeClr>
              </a:solidFill>
              <a:prstDash val="lgDash"/>
            </a:ln>
          </c:spPr>
          <c:marker>
            <c:symbol val="triangle"/>
            <c:size val="9"/>
            <c:spPr>
              <a:noFill/>
              <a:ln>
                <a:solidFill>
                  <a:schemeClr val="tx1">
                    <a:lumMod val="50000"/>
                    <a:lumOff val="50000"/>
                  </a:schemeClr>
                </a:solidFill>
              </a:ln>
            </c:spPr>
          </c:marker>
          <c:cat>
            <c:strRef>
              <c:f>'OECD.Stat export'!$C$50:$H$50</c:f>
              <c:strCache>
                <c:ptCount val="6"/>
                <c:pt idx="0">
                  <c:v>1990</c:v>
                </c:pt>
                <c:pt idx="1">
                  <c:v>1995</c:v>
                </c:pt>
                <c:pt idx="2">
                  <c:v>2000</c:v>
                </c:pt>
                <c:pt idx="3">
                  <c:v>2005</c:v>
                </c:pt>
                <c:pt idx="4">
                  <c:v>2010</c:v>
                </c:pt>
                <c:pt idx="5">
                  <c:v>2013</c:v>
                </c:pt>
              </c:strCache>
            </c:strRef>
          </c:cat>
          <c:val>
            <c:numRef>
              <c:f>'OECD.Stat export'!$C$58:$H$58</c:f>
              <c:numCache>
                <c:formatCode>0</c:formatCode>
                <c:ptCount val="6"/>
                <c:pt idx="0">
                  <c:v>17.3</c:v>
                </c:pt>
                <c:pt idx="1">
                  <c:v>18.100000000000001</c:v>
                </c:pt>
                <c:pt idx="2">
                  <c:v>13.4</c:v>
                </c:pt>
                <c:pt idx="3">
                  <c:v>16</c:v>
                </c:pt>
                <c:pt idx="4">
                  <c:v>23.724</c:v>
                </c:pt>
                <c:pt idx="5">
                  <c:v>21.591999999999999</c:v>
                </c:pt>
              </c:numCache>
            </c:numRef>
          </c:val>
          <c:smooth val="0"/>
        </c:ser>
        <c:dLbls>
          <c:showLegendKey val="0"/>
          <c:showVal val="0"/>
          <c:showCatName val="0"/>
          <c:showSerName val="0"/>
          <c:showPercent val="0"/>
          <c:showBubbleSize val="0"/>
        </c:dLbls>
        <c:marker val="1"/>
        <c:smooth val="0"/>
        <c:axId val="114272128"/>
        <c:axId val="114278400"/>
      </c:lineChart>
      <c:catAx>
        <c:axId val="114272128"/>
        <c:scaling>
          <c:orientation val="minMax"/>
        </c:scaling>
        <c:delete val="0"/>
        <c:axPos val="b"/>
        <c:majorTickMark val="none"/>
        <c:minorTickMark val="none"/>
        <c:tickLblPos val="nextTo"/>
        <c:txPr>
          <a:bodyPr/>
          <a:lstStyle/>
          <a:p>
            <a:pPr>
              <a:defRPr lang="en-GB" sz="1200"/>
            </a:pPr>
            <a:endParaRPr lang="de-DE"/>
          </a:p>
        </c:txPr>
        <c:crossAx val="114278400"/>
        <c:crosses val="autoZero"/>
        <c:auto val="1"/>
        <c:lblAlgn val="ctr"/>
        <c:lblOffset val="100"/>
        <c:noMultiLvlLbl val="0"/>
      </c:catAx>
      <c:valAx>
        <c:axId val="114278400"/>
        <c:scaling>
          <c:orientation val="minMax"/>
          <c:min val="10"/>
        </c:scaling>
        <c:delete val="0"/>
        <c:axPos val="l"/>
        <c:majorGridlines/>
        <c:numFmt formatCode="0" sourceLinked="1"/>
        <c:majorTickMark val="none"/>
        <c:minorTickMark val="none"/>
        <c:tickLblPos val="nextTo"/>
        <c:txPr>
          <a:bodyPr/>
          <a:lstStyle/>
          <a:p>
            <a:pPr>
              <a:defRPr lang="en-GB" sz="1200"/>
            </a:pPr>
            <a:endParaRPr lang="de-DE"/>
          </a:p>
        </c:txPr>
        <c:crossAx val="114272128"/>
        <c:crosses val="autoZero"/>
        <c:crossBetween val="between"/>
      </c:valAx>
    </c:plotArea>
    <c:legend>
      <c:legendPos val="b"/>
      <c:layout/>
      <c:overlay val="0"/>
      <c:txPr>
        <a:bodyPr/>
        <a:lstStyle/>
        <a:p>
          <a:pPr>
            <a:defRPr lang="en-GB"/>
          </a:pPr>
          <a:endParaRPr lang="de-D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'Public expenditure on old-age a'!$N$63</c:f>
              <c:strCache>
                <c:ptCount val="1"/>
                <c:pt idx="0">
                  <c:v>CZ</c:v>
                </c:pt>
              </c:strCache>
            </c:strRef>
          </c:tx>
          <c:spPr>
            <a:ln>
              <a:solidFill>
                <a:schemeClr val="accent6">
                  <a:lumMod val="75000"/>
                </a:schemeClr>
              </a:solidFill>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a'!$O$63:$S$63</c:f>
              <c:numCache>
                <c:formatCode>General</c:formatCode>
                <c:ptCount val="5"/>
                <c:pt idx="0">
                  <c:v>5.8</c:v>
                </c:pt>
                <c:pt idx="1">
                  <c:v>6.1</c:v>
                </c:pt>
                <c:pt idx="2">
                  <c:v>7.2</c:v>
                </c:pt>
                <c:pt idx="3">
                  <c:v>7.1000000000000014</c:v>
                </c:pt>
                <c:pt idx="4">
                  <c:v>8.3000000000000007</c:v>
                </c:pt>
              </c:numCache>
            </c:numRef>
          </c:val>
          <c:smooth val="0"/>
        </c:ser>
        <c:ser>
          <c:idx val="1"/>
          <c:order val="1"/>
          <c:tx>
            <c:strRef>
              <c:f>'Public expenditure on old-age a'!$N$64</c:f>
              <c:strCache>
                <c:ptCount val="1"/>
                <c:pt idx="0">
                  <c:v>HU</c:v>
                </c:pt>
              </c:strCache>
            </c:strRef>
          </c:tx>
          <c:spPr>
            <a:ln>
              <a:solidFill>
                <a:srgbClr val="FF0000"/>
              </a:solidFill>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a'!$O$64:$S$64</c:f>
              <c:numCache>
                <c:formatCode>General</c:formatCode>
                <c:ptCount val="5"/>
                <c:pt idx="2">
                  <c:v>7.6</c:v>
                </c:pt>
                <c:pt idx="3">
                  <c:v>9.1999999999999993</c:v>
                </c:pt>
                <c:pt idx="4">
                  <c:v>9.9</c:v>
                </c:pt>
              </c:numCache>
            </c:numRef>
          </c:val>
          <c:smooth val="0"/>
        </c:ser>
        <c:ser>
          <c:idx val="2"/>
          <c:order val="2"/>
          <c:tx>
            <c:strRef>
              <c:f>'Public expenditure on old-age a'!$N$65</c:f>
              <c:strCache>
                <c:ptCount val="1"/>
                <c:pt idx="0">
                  <c:v>PL</c:v>
                </c:pt>
              </c:strCache>
            </c:strRef>
          </c:tx>
          <c:spPr>
            <a:ln>
              <a:solidFill>
                <a:srgbClr val="008000"/>
              </a:solidFill>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a'!$O$65:$S$65</c:f>
              <c:numCache>
                <c:formatCode>General</c:formatCode>
                <c:ptCount val="5"/>
                <c:pt idx="0">
                  <c:v>5.1999999999999966</c:v>
                </c:pt>
                <c:pt idx="1">
                  <c:v>9.5</c:v>
                </c:pt>
                <c:pt idx="2">
                  <c:v>10.5</c:v>
                </c:pt>
                <c:pt idx="3">
                  <c:v>10.7</c:v>
                </c:pt>
                <c:pt idx="4">
                  <c:v>11.8</c:v>
                </c:pt>
              </c:numCache>
            </c:numRef>
          </c:val>
          <c:smooth val="0"/>
        </c:ser>
        <c:ser>
          <c:idx val="3"/>
          <c:order val="3"/>
          <c:tx>
            <c:strRef>
              <c:f>'Public expenditure on old-age a'!$N$66</c:f>
              <c:strCache>
                <c:ptCount val="1"/>
                <c:pt idx="0">
                  <c:v>SK</c:v>
                </c:pt>
              </c:strCache>
            </c:strRef>
          </c:tx>
          <c:spPr>
            <a:ln>
              <a:solidFill>
                <a:srgbClr val="0000FF"/>
              </a:solidFill>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a'!$O$66:$S$66</c:f>
              <c:numCache>
                <c:formatCode>General</c:formatCode>
                <c:ptCount val="5"/>
                <c:pt idx="1">
                  <c:v>6.3</c:v>
                </c:pt>
                <c:pt idx="2">
                  <c:v>6.3000000000000007</c:v>
                </c:pt>
                <c:pt idx="3">
                  <c:v>5.8</c:v>
                </c:pt>
                <c:pt idx="4">
                  <c:v>7</c:v>
                </c:pt>
              </c:numCache>
            </c:numRef>
          </c:val>
          <c:smooth val="0"/>
        </c:ser>
        <c:ser>
          <c:idx val="4"/>
          <c:order val="4"/>
          <c:tx>
            <c:strRef>
              <c:f>'Public expenditure on old-age a'!$N$67</c:f>
              <c:strCache>
                <c:ptCount val="1"/>
                <c:pt idx="0">
                  <c:v>SL</c:v>
                </c:pt>
              </c:strCache>
            </c:strRef>
          </c:tx>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a'!$O$67:$S$67</c:f>
              <c:numCache>
                <c:formatCode>General</c:formatCode>
                <c:ptCount val="5"/>
                <c:pt idx="2">
                  <c:v>10.5</c:v>
                </c:pt>
                <c:pt idx="3">
                  <c:v>9.6</c:v>
                </c:pt>
                <c:pt idx="4">
                  <c:v>10.9</c:v>
                </c:pt>
              </c:numCache>
            </c:numRef>
          </c:val>
          <c:smooth val="0"/>
        </c:ser>
        <c:ser>
          <c:idx val="5"/>
          <c:order val="5"/>
          <c:tx>
            <c:strRef>
              <c:f>'Public expenditure on old-age a'!$N$68</c:f>
              <c:strCache>
                <c:ptCount val="1"/>
                <c:pt idx="0">
                  <c:v>IE</c:v>
                </c:pt>
              </c:strCache>
            </c:strRef>
          </c:tx>
          <c:spPr>
            <a:ln>
              <a:solidFill>
                <a:schemeClr val="bg1">
                  <a:lumMod val="50000"/>
                </a:schemeClr>
              </a:solidFill>
              <a:prstDash val="sysDash"/>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a'!$O$68:$S$68</c:f>
              <c:numCache>
                <c:formatCode>General</c:formatCode>
                <c:ptCount val="5"/>
                <c:pt idx="0">
                  <c:v>4.9000000000000004</c:v>
                </c:pt>
                <c:pt idx="1">
                  <c:v>4.4000000000000004</c:v>
                </c:pt>
                <c:pt idx="2">
                  <c:v>3.1</c:v>
                </c:pt>
                <c:pt idx="3">
                  <c:v>3.6</c:v>
                </c:pt>
                <c:pt idx="4">
                  <c:v>5.0999999999999996</c:v>
                </c:pt>
              </c:numCache>
            </c:numRef>
          </c:val>
          <c:smooth val="0"/>
        </c:ser>
        <c:ser>
          <c:idx val="6"/>
          <c:order val="6"/>
          <c:tx>
            <c:strRef>
              <c:f>'Public expenditure on old-age a'!$N$69</c:f>
              <c:strCache>
                <c:ptCount val="1"/>
                <c:pt idx="0">
                  <c:v>IT</c:v>
                </c:pt>
              </c:strCache>
            </c:strRef>
          </c:tx>
          <c:spPr>
            <a:ln>
              <a:solidFill>
                <a:schemeClr val="bg1">
                  <a:lumMod val="50000"/>
                </a:schemeClr>
              </a:solidFill>
              <a:prstDash val="sysDot"/>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a'!$O$69:$S$69</c:f>
              <c:numCache>
                <c:formatCode>General</c:formatCode>
                <c:ptCount val="5"/>
                <c:pt idx="0">
                  <c:v>10</c:v>
                </c:pt>
                <c:pt idx="1">
                  <c:v>11.3</c:v>
                </c:pt>
                <c:pt idx="2">
                  <c:v>13.4</c:v>
                </c:pt>
                <c:pt idx="3">
                  <c:v>14</c:v>
                </c:pt>
                <c:pt idx="4">
                  <c:v>15.5</c:v>
                </c:pt>
              </c:numCache>
            </c:numRef>
          </c:val>
          <c:smooth val="0"/>
        </c:ser>
        <c:ser>
          <c:idx val="7"/>
          <c:order val="7"/>
          <c:tx>
            <c:strRef>
              <c:f>'Public expenditure on old-age a'!$N$70</c:f>
              <c:strCache>
                <c:ptCount val="1"/>
                <c:pt idx="0">
                  <c:v>EU15</c:v>
                </c:pt>
              </c:strCache>
            </c:strRef>
          </c:tx>
          <c:spPr>
            <a:ln>
              <a:solidFill>
                <a:schemeClr val="tx1"/>
              </a:solidFill>
              <a:prstDash val="sysDash"/>
            </a:ln>
          </c:spPr>
          <c:marker>
            <c:symbol val="none"/>
          </c:marker>
          <c:cat>
            <c:numRef>
              <c:f>'Public expenditure on old-age a'!$O$62:$S$62</c:f>
              <c:numCache>
                <c:formatCode>General</c:formatCode>
                <c:ptCount val="5"/>
                <c:pt idx="0">
                  <c:v>1990</c:v>
                </c:pt>
                <c:pt idx="1">
                  <c:v>1995</c:v>
                </c:pt>
                <c:pt idx="2">
                  <c:v>2000</c:v>
                </c:pt>
                <c:pt idx="3">
                  <c:v>2007</c:v>
                </c:pt>
                <c:pt idx="4">
                  <c:v>2009</c:v>
                </c:pt>
              </c:numCache>
            </c:numRef>
          </c:cat>
          <c:val>
            <c:numRef>
              <c:f>'Public expenditure on old-age a'!$O$70:$S$70</c:f>
              <c:numCache>
                <c:formatCode>General</c:formatCode>
                <c:ptCount val="5"/>
                <c:pt idx="0">
                  <c:v>7.88</c:v>
                </c:pt>
                <c:pt idx="1">
                  <c:v>8.56666666666667</c:v>
                </c:pt>
                <c:pt idx="2">
                  <c:v>8.3933333333333344</c:v>
                </c:pt>
                <c:pt idx="3">
                  <c:v>8.66</c:v>
                </c:pt>
                <c:pt idx="4">
                  <c:v>9.7866666666666653</c:v>
                </c:pt>
              </c:numCache>
            </c:numRef>
          </c:val>
          <c:smooth val="0"/>
        </c:ser>
        <c:dLbls>
          <c:showLegendKey val="0"/>
          <c:showVal val="0"/>
          <c:showCatName val="0"/>
          <c:showSerName val="0"/>
          <c:showPercent val="0"/>
          <c:showBubbleSize val="0"/>
        </c:dLbls>
        <c:marker val="1"/>
        <c:smooth val="0"/>
        <c:axId val="113940736"/>
        <c:axId val="113942528"/>
      </c:lineChart>
      <c:catAx>
        <c:axId val="113940736"/>
        <c:scaling>
          <c:orientation val="minMax"/>
        </c:scaling>
        <c:delete val="0"/>
        <c:axPos val="b"/>
        <c:numFmt formatCode="General" sourceLinked="1"/>
        <c:majorTickMark val="out"/>
        <c:minorTickMark val="none"/>
        <c:tickLblPos val="nextTo"/>
        <c:crossAx val="113942528"/>
        <c:crosses val="autoZero"/>
        <c:auto val="1"/>
        <c:lblAlgn val="ctr"/>
        <c:lblOffset val="100"/>
        <c:noMultiLvlLbl val="0"/>
      </c:catAx>
      <c:valAx>
        <c:axId val="113942528"/>
        <c:scaling>
          <c:orientation val="minMax"/>
          <c:max val="16"/>
        </c:scaling>
        <c:delete val="0"/>
        <c:axPos val="l"/>
        <c:majorGridlines/>
        <c:numFmt formatCode="General" sourceLinked="1"/>
        <c:majorTickMark val="out"/>
        <c:minorTickMark val="none"/>
        <c:tickLblPos val="nextTo"/>
        <c:crossAx val="1139407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'T_B4.2'!$B$69</c:f>
              <c:strCache>
                <c:ptCount val="1"/>
                <c:pt idx="0">
                  <c:v>CZ</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numRef>
              <c:f>'T_B4.2'!$C$68:$F$68</c:f>
              <c:numCache>
                <c:formatCode>General</c:formatCode>
                <c:ptCount val="4"/>
                <c:pt idx="0">
                  <c:v>1995</c:v>
                </c:pt>
                <c:pt idx="1">
                  <c:v>2000</c:v>
                </c:pt>
                <c:pt idx="2">
                  <c:v>2005</c:v>
                </c:pt>
                <c:pt idx="3">
                  <c:v>2010</c:v>
                </c:pt>
              </c:numCache>
            </c:numRef>
          </c:cat>
          <c:val>
            <c:numRef>
              <c:f>'T_B4.2'!$C$69:$F$69</c:f>
              <c:numCache>
                <c:formatCode>0</c:formatCode>
                <c:ptCount val="4"/>
                <c:pt idx="0">
                  <c:v>4.5447278303892036</c:v>
                </c:pt>
                <c:pt idx="1">
                  <c:v>3.8273512520404731</c:v>
                </c:pt>
                <c:pt idx="2">
                  <c:v>4.07625215978147</c:v>
                </c:pt>
                <c:pt idx="3">
                  <c:v>4.2387316172164686</c:v>
                </c:pt>
              </c:numCache>
            </c:numRef>
          </c:val>
          <c:smooth val="0"/>
        </c:ser>
        <c:ser>
          <c:idx val="1"/>
          <c:order val="1"/>
          <c:tx>
            <c:strRef>
              <c:f>'T_B4.2'!$B$70</c:f>
              <c:strCache>
                <c:ptCount val="1"/>
                <c:pt idx="0">
                  <c:v>HU</c:v>
                </c:pt>
              </c:strCache>
            </c:strRef>
          </c:tx>
          <c:marker>
            <c:symbol val="diamond"/>
            <c:size val="7"/>
          </c:marker>
          <c:cat>
            <c:numRef>
              <c:f>'T_B4.2'!$C$68:$F$68</c:f>
              <c:numCache>
                <c:formatCode>General</c:formatCode>
                <c:ptCount val="4"/>
                <c:pt idx="0">
                  <c:v>1995</c:v>
                </c:pt>
                <c:pt idx="1">
                  <c:v>2000</c:v>
                </c:pt>
                <c:pt idx="2">
                  <c:v>2005</c:v>
                </c:pt>
                <c:pt idx="3">
                  <c:v>2010</c:v>
                </c:pt>
              </c:numCache>
            </c:numRef>
          </c:cat>
          <c:val>
            <c:numRef>
              <c:f>'T_B4.2'!$C$70:$F$70</c:f>
              <c:numCache>
                <c:formatCode>0</c:formatCode>
                <c:ptCount val="4"/>
                <c:pt idx="0">
                  <c:v>5.2589384215206136</c:v>
                </c:pt>
                <c:pt idx="1">
                  <c:v>4.955807707008768</c:v>
                </c:pt>
                <c:pt idx="2">
                  <c:v>5.4594158545423364</c:v>
                </c:pt>
                <c:pt idx="3">
                  <c:v>4.8795825762395788</c:v>
                </c:pt>
              </c:numCache>
            </c:numRef>
          </c:val>
          <c:smooth val="0"/>
        </c:ser>
        <c:ser>
          <c:idx val="2"/>
          <c:order val="2"/>
          <c:tx>
            <c:strRef>
              <c:f>'T_B4.2'!$B$71</c:f>
              <c:strCache>
                <c:ptCount val="1"/>
                <c:pt idx="0">
                  <c:v>PL</c:v>
                </c:pt>
              </c:strCache>
            </c:strRef>
          </c:tx>
          <c:marker>
            <c:symbol val="diamond"/>
            <c:size val="7"/>
          </c:marker>
          <c:cat>
            <c:numRef>
              <c:f>'T_B4.2'!$C$68:$F$68</c:f>
              <c:numCache>
                <c:formatCode>General</c:formatCode>
                <c:ptCount val="4"/>
                <c:pt idx="0">
                  <c:v>1995</c:v>
                </c:pt>
                <c:pt idx="1">
                  <c:v>2000</c:v>
                </c:pt>
                <c:pt idx="2">
                  <c:v>2005</c:v>
                </c:pt>
                <c:pt idx="3">
                  <c:v>2010</c:v>
                </c:pt>
              </c:numCache>
            </c:numRef>
          </c:cat>
          <c:val>
            <c:numRef>
              <c:f>'T_B4.2'!$C$71:$F$71</c:f>
              <c:numCache>
                <c:formatCode>0</c:formatCode>
                <c:ptCount val="4"/>
                <c:pt idx="0">
                  <c:v>5.190960927816084</c:v>
                </c:pt>
                <c:pt idx="1">
                  <c:v>4.9992808089438423</c:v>
                </c:pt>
                <c:pt idx="2">
                  <c:v>5.4656351761717046</c:v>
                </c:pt>
                <c:pt idx="3">
                  <c:v>5.1711673875924999</c:v>
                </c:pt>
              </c:numCache>
            </c:numRef>
          </c:val>
          <c:smooth val="0"/>
        </c:ser>
        <c:ser>
          <c:idx val="3"/>
          <c:order val="3"/>
          <c:tx>
            <c:strRef>
              <c:f>'T_B4.2'!$B$72</c:f>
              <c:strCache>
                <c:ptCount val="1"/>
                <c:pt idx="0">
                  <c:v>SK</c:v>
                </c:pt>
              </c:strCache>
            </c:strRef>
          </c:tx>
          <c:marker>
            <c:symbol val="diamond"/>
            <c:size val="7"/>
          </c:marker>
          <c:cat>
            <c:numRef>
              <c:f>'T_B4.2'!$C$68:$F$68</c:f>
              <c:numCache>
                <c:formatCode>General</c:formatCode>
                <c:ptCount val="4"/>
                <c:pt idx="0">
                  <c:v>1995</c:v>
                </c:pt>
                <c:pt idx="1">
                  <c:v>2000</c:v>
                </c:pt>
                <c:pt idx="2">
                  <c:v>2005</c:v>
                </c:pt>
                <c:pt idx="3">
                  <c:v>2010</c:v>
                </c:pt>
              </c:numCache>
            </c:numRef>
          </c:cat>
          <c:val>
            <c:numRef>
              <c:f>'T_B4.2'!$C$72:$F$72</c:f>
              <c:numCache>
                <c:formatCode>0</c:formatCode>
                <c:ptCount val="4"/>
                <c:pt idx="0">
                  <c:v>4.5804845179517617</c:v>
                </c:pt>
                <c:pt idx="1">
                  <c:v>3.9246663316336581</c:v>
                </c:pt>
                <c:pt idx="2">
                  <c:v>3.849266351214732</c:v>
                </c:pt>
                <c:pt idx="3">
                  <c:v>4.2225944059988896</c:v>
                </c:pt>
              </c:numCache>
            </c:numRef>
          </c:val>
          <c:smooth val="0"/>
        </c:ser>
        <c:ser>
          <c:idx val="4"/>
          <c:order val="4"/>
          <c:tx>
            <c:strRef>
              <c:f>'T_B4.2'!$B$73</c:f>
              <c:strCache>
                <c:ptCount val="1"/>
                <c:pt idx="0">
                  <c:v>SL</c:v>
                </c:pt>
              </c:strCache>
            </c:strRef>
          </c:tx>
          <c:marker>
            <c:symbol val="diamond"/>
            <c:size val="7"/>
            <c:spPr>
              <a:ln>
                <a:solidFill>
                  <a:schemeClr val="tx1">
                    <a:lumMod val="50000"/>
                    <a:lumOff val="50000"/>
                  </a:schemeClr>
                </a:solidFill>
              </a:ln>
            </c:spPr>
          </c:marker>
          <c:cat>
            <c:numRef>
              <c:f>'T_B4.2'!$C$68:$F$68</c:f>
              <c:numCache>
                <c:formatCode>General</c:formatCode>
                <c:ptCount val="4"/>
                <c:pt idx="0">
                  <c:v>1995</c:v>
                </c:pt>
                <c:pt idx="1">
                  <c:v>2000</c:v>
                </c:pt>
                <c:pt idx="2">
                  <c:v>2005</c:v>
                </c:pt>
                <c:pt idx="3">
                  <c:v>2010</c:v>
                </c:pt>
              </c:numCache>
            </c:numRef>
          </c:cat>
          <c:val>
            <c:numRef>
              <c:f>'T_B4.2'!$C$73:$F$73</c:f>
              <c:numCache>
                <c:formatCode>General</c:formatCode>
                <c:ptCount val="4"/>
                <c:pt idx="2" formatCode="0">
                  <c:v>5.7305412065431449</c:v>
                </c:pt>
                <c:pt idx="3" formatCode="0">
                  <c:v>5.6633413364390837</c:v>
                </c:pt>
              </c:numCache>
            </c:numRef>
          </c:val>
          <c:smooth val="0"/>
        </c:ser>
        <c:ser>
          <c:idx val="5"/>
          <c:order val="5"/>
          <c:tx>
            <c:strRef>
              <c:f>'T_B4.2'!$B$74</c:f>
              <c:strCache>
                <c:ptCount val="1"/>
                <c:pt idx="0">
                  <c:v>EU14</c:v>
                </c:pt>
              </c:strCache>
            </c:strRef>
          </c:tx>
          <c:spPr>
            <a:ln w="38100">
              <a:solidFill>
                <a:schemeClr val="tx1"/>
              </a:solidFill>
              <a:prstDash val="sysDash"/>
            </a:ln>
          </c:spPr>
          <c:marker>
            <c:spPr>
              <a:solidFill>
                <a:schemeClr val="tx1"/>
              </a:solidFill>
              <a:ln>
                <a:solidFill>
                  <a:schemeClr val="tx1"/>
                </a:solidFill>
              </a:ln>
            </c:spPr>
          </c:marker>
          <c:cat>
            <c:numRef>
              <c:f>'T_B4.2'!$C$68:$F$68</c:f>
              <c:numCache>
                <c:formatCode>General</c:formatCode>
                <c:ptCount val="4"/>
                <c:pt idx="0">
                  <c:v>1995</c:v>
                </c:pt>
                <c:pt idx="1">
                  <c:v>2000</c:v>
                </c:pt>
                <c:pt idx="2">
                  <c:v>2005</c:v>
                </c:pt>
                <c:pt idx="3">
                  <c:v>2010</c:v>
                </c:pt>
              </c:numCache>
            </c:numRef>
          </c:cat>
          <c:val>
            <c:numRef>
              <c:f>'T_B4.2'!$C$74:$F$74</c:f>
              <c:numCache>
                <c:formatCode>0</c:formatCode>
                <c:ptCount val="4"/>
                <c:pt idx="0">
                  <c:v>5.3902490038206121</c:v>
                </c:pt>
                <c:pt idx="1">
                  <c:v>5.3187740973787356</c:v>
                </c:pt>
                <c:pt idx="2">
                  <c:v>5.4716129824254702</c:v>
                </c:pt>
              </c:numCache>
            </c:numRef>
          </c:val>
          <c:smooth val="0"/>
        </c:ser>
        <c:ser>
          <c:idx val="6"/>
          <c:order val="6"/>
          <c:tx>
            <c:strRef>
              <c:f>'T_B4.2'!$B$75</c:f>
              <c:strCache>
                <c:ptCount val="1"/>
                <c:pt idx="0">
                  <c:v>DK</c:v>
                </c:pt>
              </c:strCache>
            </c:strRef>
          </c:tx>
          <c:spPr>
            <a:ln>
              <a:solidFill>
                <a:schemeClr val="tx1">
                  <a:lumMod val="50000"/>
                  <a:lumOff val="50000"/>
                </a:schemeClr>
              </a:solidFill>
              <a:prstDash val="dashDot"/>
            </a:ln>
          </c:spPr>
          <c:marker>
            <c:symbol val="star"/>
            <c:size val="9"/>
            <c:spPr>
              <a:noFill/>
              <a:ln>
                <a:solidFill>
                  <a:schemeClr val="tx1">
                    <a:lumMod val="50000"/>
                    <a:lumOff val="50000"/>
                  </a:schemeClr>
                </a:solidFill>
              </a:ln>
            </c:spPr>
          </c:marker>
          <c:cat>
            <c:numRef>
              <c:f>'T_B4.2'!$C$68:$F$68</c:f>
              <c:numCache>
                <c:formatCode>General</c:formatCode>
                <c:ptCount val="4"/>
                <c:pt idx="0">
                  <c:v>1995</c:v>
                </c:pt>
                <c:pt idx="1">
                  <c:v>2000</c:v>
                </c:pt>
                <c:pt idx="2">
                  <c:v>2005</c:v>
                </c:pt>
                <c:pt idx="3">
                  <c:v>2010</c:v>
                </c:pt>
              </c:numCache>
            </c:numRef>
          </c:cat>
          <c:val>
            <c:numRef>
              <c:f>'T_B4.2'!$C$75:$F$75</c:f>
              <c:numCache>
                <c:formatCode>0</c:formatCode>
                <c:ptCount val="4"/>
                <c:pt idx="0">
                  <c:v>7.2915859525572646</c:v>
                </c:pt>
                <c:pt idx="1">
                  <c:v>8.2901906777860006</c:v>
                </c:pt>
                <c:pt idx="2">
                  <c:v>8.2986754975247106</c:v>
                </c:pt>
                <c:pt idx="3">
                  <c:v>8.8016422985198002</c:v>
                </c:pt>
              </c:numCache>
            </c:numRef>
          </c:val>
          <c:smooth val="0"/>
        </c:ser>
        <c:ser>
          <c:idx val="7"/>
          <c:order val="7"/>
          <c:tx>
            <c:strRef>
              <c:f>'T_B4.2'!$B$76</c:f>
              <c:strCache>
                <c:ptCount val="1"/>
                <c:pt idx="0">
                  <c:v>IT</c:v>
                </c:pt>
              </c:strCache>
            </c:strRef>
          </c:tx>
          <c:spPr>
            <a:ln>
              <a:solidFill>
                <a:schemeClr val="tx1">
                  <a:lumMod val="50000"/>
                  <a:lumOff val="50000"/>
                </a:schemeClr>
              </a:solidFill>
              <a:prstDash val="lgDash"/>
            </a:ln>
          </c:spPr>
          <c:marker>
            <c:symbol val="triangle"/>
            <c:size val="9"/>
            <c:spPr>
              <a:noFill/>
              <a:ln>
                <a:solidFill>
                  <a:schemeClr val="tx1">
                    <a:lumMod val="50000"/>
                    <a:lumOff val="50000"/>
                  </a:schemeClr>
                </a:solidFill>
              </a:ln>
            </c:spPr>
          </c:marker>
          <c:cat>
            <c:numRef>
              <c:f>'T_B4.2'!$C$68:$F$68</c:f>
              <c:numCache>
                <c:formatCode>General</c:formatCode>
                <c:ptCount val="4"/>
                <c:pt idx="0">
                  <c:v>1995</c:v>
                </c:pt>
                <c:pt idx="1">
                  <c:v>2000</c:v>
                </c:pt>
                <c:pt idx="2">
                  <c:v>2005</c:v>
                </c:pt>
                <c:pt idx="3">
                  <c:v>2010</c:v>
                </c:pt>
              </c:numCache>
            </c:numRef>
          </c:cat>
          <c:val>
            <c:numRef>
              <c:f>'T_B4.2'!$C$76:$F$76</c:f>
              <c:numCache>
                <c:formatCode>0</c:formatCode>
                <c:ptCount val="4"/>
                <c:pt idx="0">
                  <c:v>4.6833265701679236</c:v>
                </c:pt>
                <c:pt idx="1">
                  <c:v>4.5197651396409331</c:v>
                </c:pt>
                <c:pt idx="2">
                  <c:v>4.4072439803811401</c:v>
                </c:pt>
                <c:pt idx="3">
                  <c:v>4.4965219014035496</c:v>
                </c:pt>
              </c:numCache>
            </c:numRef>
          </c:val>
          <c:smooth val="0"/>
        </c:ser>
        <c:dLbls>
          <c:showLegendKey val="0"/>
          <c:showVal val="0"/>
          <c:showCatName val="0"/>
          <c:showSerName val="0"/>
          <c:showPercent val="0"/>
          <c:showBubbleSize val="0"/>
        </c:dLbls>
        <c:marker val="1"/>
        <c:smooth val="0"/>
        <c:axId val="113867008"/>
        <c:axId val="113869184"/>
      </c:lineChart>
      <c:catAx>
        <c:axId val="113867008"/>
        <c:scaling>
          <c:orientation val="minMax"/>
        </c:scaling>
        <c:delete val="0"/>
        <c:axPos val="b"/>
        <c:numFmt formatCode="General" sourceLinked="1"/>
        <c:majorTickMark val="none"/>
        <c:minorTickMark val="none"/>
        <c:tickLblPos val="nextTo"/>
        <c:txPr>
          <a:bodyPr/>
          <a:lstStyle/>
          <a:p>
            <a:pPr>
              <a:defRPr lang="en-GB" sz="1200"/>
            </a:pPr>
            <a:endParaRPr lang="de-DE"/>
          </a:p>
        </c:txPr>
        <c:crossAx val="113869184"/>
        <c:crosses val="autoZero"/>
        <c:auto val="1"/>
        <c:lblAlgn val="ctr"/>
        <c:lblOffset val="100"/>
        <c:noMultiLvlLbl val="0"/>
      </c:catAx>
      <c:valAx>
        <c:axId val="113869184"/>
        <c:scaling>
          <c:orientation val="minMax"/>
          <c:max val="9"/>
          <c:min val="3"/>
        </c:scaling>
        <c:delete val="0"/>
        <c:axPos val="l"/>
        <c:majorGridlines/>
        <c:numFmt formatCode="0" sourceLinked="1"/>
        <c:majorTickMark val="none"/>
        <c:minorTickMark val="none"/>
        <c:tickLblPos val="nextTo"/>
        <c:txPr>
          <a:bodyPr/>
          <a:lstStyle/>
          <a:p>
            <a:pPr>
              <a:defRPr lang="en-GB" sz="1200"/>
            </a:pPr>
            <a:endParaRPr lang="de-DE"/>
          </a:p>
        </c:txPr>
        <c:crossAx val="113867008"/>
        <c:crosses val="autoZero"/>
        <c:crossBetween val="between"/>
        <c:majorUnit val="1"/>
      </c:valAx>
    </c:plotArea>
    <c:legend>
      <c:legendPos val="b"/>
      <c:layout/>
      <c:overlay val="0"/>
      <c:txPr>
        <a:bodyPr/>
        <a:lstStyle/>
        <a:p>
          <a:pPr>
            <a:defRPr lang="en-GB"/>
          </a:pPr>
          <a:endParaRPr lang="de-D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Sheet1!$AE$55:$AE$85</c:f>
              <c:strCache>
                <c:ptCount val="31"/>
                <c:pt idx="0">
                  <c:v>Ice</c:v>
                </c:pt>
                <c:pt idx="1">
                  <c:v>KO</c:v>
                </c:pt>
                <c:pt idx="2">
                  <c:v>IRE</c:v>
                </c:pt>
                <c:pt idx="3">
                  <c:v>NZ</c:v>
                </c:pt>
                <c:pt idx="4">
                  <c:v>BE</c:v>
                </c:pt>
                <c:pt idx="5">
                  <c:v>Est</c:v>
                </c:pt>
                <c:pt idx="6">
                  <c:v>NL</c:v>
                </c:pt>
                <c:pt idx="7">
                  <c:v>DK</c:v>
                </c:pt>
                <c:pt idx="8">
                  <c:v>UK</c:v>
                </c:pt>
                <c:pt idx="9">
                  <c:v>NO</c:v>
                </c:pt>
                <c:pt idx="10">
                  <c:v>SE</c:v>
                </c:pt>
                <c:pt idx="11">
                  <c:v>CA</c:v>
                </c:pt>
                <c:pt idx="12">
                  <c:v>AL</c:v>
                </c:pt>
                <c:pt idx="13">
                  <c:v>CH</c:v>
                </c:pt>
                <c:pt idx="14">
                  <c:v>FI</c:v>
                </c:pt>
                <c:pt idx="15">
                  <c:v>GER</c:v>
                </c:pt>
                <c:pt idx="16">
                  <c:v>ES</c:v>
                </c:pt>
                <c:pt idx="17">
                  <c:v>IL</c:v>
                </c:pt>
                <c:pt idx="18">
                  <c:v>FR</c:v>
                </c:pt>
                <c:pt idx="19">
                  <c:v>HU</c:v>
                </c:pt>
                <c:pt idx="20">
                  <c:v>US</c:v>
                </c:pt>
                <c:pt idx="21">
                  <c:v>AT</c:v>
                </c:pt>
                <c:pt idx="22">
                  <c:v>SL</c:v>
                </c:pt>
                <c:pt idx="23">
                  <c:v>PT</c:v>
                </c:pt>
                <c:pt idx="24">
                  <c:v>CZ</c:v>
                </c:pt>
                <c:pt idx="25">
                  <c:v>JA</c:v>
                </c:pt>
                <c:pt idx="26">
                  <c:v>SK</c:v>
                </c:pt>
                <c:pt idx="27">
                  <c:v>IT</c:v>
                </c:pt>
                <c:pt idx="28">
                  <c:v>GRE</c:v>
                </c:pt>
                <c:pt idx="29">
                  <c:v>LX</c:v>
                </c:pt>
                <c:pt idx="30">
                  <c:v>PL</c:v>
                </c:pt>
              </c:strCache>
            </c:strRef>
          </c:cat>
          <c:val>
            <c:numRef>
              <c:f>Sheet1!$AF$55:$AF$85</c:f>
              <c:numCache>
                <c:formatCode>General</c:formatCode>
                <c:ptCount val="31"/>
                <c:pt idx="0">
                  <c:v>1.838180957192364</c:v>
                </c:pt>
                <c:pt idx="1">
                  <c:v>2.5492035446195649</c:v>
                </c:pt>
                <c:pt idx="2">
                  <c:v>2.7213750412200608</c:v>
                </c:pt>
                <c:pt idx="3">
                  <c:v>2.7496159335171182</c:v>
                </c:pt>
                <c:pt idx="4">
                  <c:v>2.7923527622340858</c:v>
                </c:pt>
                <c:pt idx="5">
                  <c:v>2.920581612681326</c:v>
                </c:pt>
                <c:pt idx="6">
                  <c:v>3.1220392973561211</c:v>
                </c:pt>
                <c:pt idx="7">
                  <c:v>3.1959310793279818</c:v>
                </c:pt>
                <c:pt idx="8">
                  <c:v>3.2098602414039612</c:v>
                </c:pt>
                <c:pt idx="9">
                  <c:v>3.2401284643073902</c:v>
                </c:pt>
                <c:pt idx="10">
                  <c:v>3.3935665249312601</c:v>
                </c:pt>
                <c:pt idx="11">
                  <c:v>3.6815213106911271</c:v>
                </c:pt>
                <c:pt idx="12">
                  <c:v>3.7469270864829709</c:v>
                </c:pt>
                <c:pt idx="13">
                  <c:v>3.880184367514973</c:v>
                </c:pt>
                <c:pt idx="14">
                  <c:v>3.884835517723797</c:v>
                </c:pt>
                <c:pt idx="15">
                  <c:v>4.1860634509442081</c:v>
                </c:pt>
                <c:pt idx="16">
                  <c:v>4.22830490456737</c:v>
                </c:pt>
                <c:pt idx="17">
                  <c:v>4.2479911481737984</c:v>
                </c:pt>
                <c:pt idx="18">
                  <c:v>4.3642504380298366</c:v>
                </c:pt>
                <c:pt idx="19">
                  <c:v>4.8045610419813807</c:v>
                </c:pt>
                <c:pt idx="20">
                  <c:v>4.9528209108333474</c:v>
                </c:pt>
                <c:pt idx="21">
                  <c:v>5.6238815196756731</c:v>
                </c:pt>
                <c:pt idx="22">
                  <c:v>5.6537030335997587</c:v>
                </c:pt>
                <c:pt idx="23">
                  <c:v>5.8564801960825319</c:v>
                </c:pt>
                <c:pt idx="24">
                  <c:v>5.9018695665097116</c:v>
                </c:pt>
                <c:pt idx="25">
                  <c:v>6.3932295820742171</c:v>
                </c:pt>
                <c:pt idx="26">
                  <c:v>6.6207422200926382</c:v>
                </c:pt>
                <c:pt idx="27">
                  <c:v>6.8485935775581757</c:v>
                </c:pt>
                <c:pt idx="28">
                  <c:v>7.522277873483378</c:v>
                </c:pt>
                <c:pt idx="29">
                  <c:v>7.650956644009927</c:v>
                </c:pt>
                <c:pt idx="30">
                  <c:v>8.5896631180144407</c:v>
                </c:pt>
              </c:numCache>
            </c:numRef>
          </c:val>
        </c:ser>
        <c:dLbls>
          <c:showLegendKey val="0"/>
          <c:showVal val="0"/>
          <c:showCatName val="0"/>
          <c:showSerName val="0"/>
          <c:showPercent val="0"/>
          <c:showBubbleSize val="0"/>
        </c:dLbls>
        <c:gapWidth val="150"/>
        <c:axId val="114670208"/>
        <c:axId val="114676096"/>
      </c:barChart>
      <c:catAx>
        <c:axId val="114670208"/>
        <c:scaling>
          <c:orientation val="minMax"/>
        </c:scaling>
        <c:delete val="0"/>
        <c:axPos val="b"/>
        <c:majorTickMark val="out"/>
        <c:minorTickMark val="none"/>
        <c:tickLblPos val="nextTo"/>
        <c:txPr>
          <a:bodyPr/>
          <a:lstStyle/>
          <a:p>
            <a:pPr>
              <a:defRPr lang="de-DE"/>
            </a:pPr>
            <a:endParaRPr lang="de-DE"/>
          </a:p>
        </c:txPr>
        <c:crossAx val="114676096"/>
        <c:crosses val="autoZero"/>
        <c:auto val="1"/>
        <c:lblAlgn val="ctr"/>
        <c:lblOffset val="100"/>
        <c:noMultiLvlLbl val="0"/>
      </c:catAx>
      <c:valAx>
        <c:axId val="114676096"/>
        <c:scaling>
          <c:orientation val="minMax"/>
          <c:max val="9"/>
        </c:scaling>
        <c:delete val="0"/>
        <c:axPos val="l"/>
        <c:majorGridlines/>
        <c:numFmt formatCode="General" sourceLinked="1"/>
        <c:majorTickMark val="out"/>
        <c:minorTickMark val="none"/>
        <c:tickLblPos val="nextTo"/>
        <c:txPr>
          <a:bodyPr/>
          <a:lstStyle/>
          <a:p>
            <a:pPr>
              <a:defRPr lang="de-DE"/>
            </a:pPr>
            <a:endParaRPr lang="de-DE"/>
          </a:p>
        </c:txPr>
        <c:crossAx val="1146702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Blatt1!$O$45:$O$72</c:f>
              <c:strCache>
                <c:ptCount val="28"/>
                <c:pt idx="0">
                  <c:v>NZ</c:v>
                </c:pt>
                <c:pt idx="1">
                  <c:v>KO</c:v>
                </c:pt>
                <c:pt idx="2">
                  <c:v>CA</c:v>
                </c:pt>
                <c:pt idx="3">
                  <c:v>IE</c:v>
                </c:pt>
                <c:pt idx="4">
                  <c:v>DK</c:v>
                </c:pt>
                <c:pt idx="5">
                  <c:v>NL</c:v>
                </c:pt>
                <c:pt idx="6">
                  <c:v>BE</c:v>
                </c:pt>
                <c:pt idx="7">
                  <c:v>NO</c:v>
                </c:pt>
                <c:pt idx="8">
                  <c:v>UK</c:v>
                </c:pt>
                <c:pt idx="9">
                  <c:v>SE</c:v>
                </c:pt>
                <c:pt idx="10">
                  <c:v>AL</c:v>
                </c:pt>
                <c:pt idx="11">
                  <c:v>EST</c:v>
                </c:pt>
                <c:pt idx="12">
                  <c:v>GE</c:v>
                </c:pt>
                <c:pt idx="13">
                  <c:v>FI</c:v>
                </c:pt>
                <c:pt idx="14">
                  <c:v>ES</c:v>
                </c:pt>
                <c:pt idx="15">
                  <c:v>IL</c:v>
                </c:pt>
                <c:pt idx="16">
                  <c:v>FR</c:v>
                </c:pt>
                <c:pt idx="17">
                  <c:v>HU</c:v>
                </c:pt>
                <c:pt idx="18">
                  <c:v>US</c:v>
                </c:pt>
                <c:pt idx="19">
                  <c:v>AT</c:v>
                </c:pt>
                <c:pt idx="20">
                  <c:v>PT</c:v>
                </c:pt>
                <c:pt idx="21">
                  <c:v>JA</c:v>
                </c:pt>
                <c:pt idx="22">
                  <c:v>SL</c:v>
                </c:pt>
                <c:pt idx="23">
                  <c:v>CZ</c:v>
                </c:pt>
                <c:pt idx="24">
                  <c:v>SK</c:v>
                </c:pt>
                <c:pt idx="25">
                  <c:v>IT</c:v>
                </c:pt>
                <c:pt idx="26">
                  <c:v>GR</c:v>
                </c:pt>
                <c:pt idx="27">
                  <c:v>PL</c:v>
                </c:pt>
              </c:strCache>
            </c:strRef>
          </c:cat>
          <c:val>
            <c:numRef>
              <c:f>Blatt1!$P$45:$P$72</c:f>
              <c:numCache>
                <c:formatCode>General</c:formatCode>
                <c:ptCount val="28"/>
                <c:pt idx="0">
                  <c:v>2.2424047606366209</c:v>
                </c:pt>
                <c:pt idx="1">
                  <c:v>2.279048606790302</c:v>
                </c:pt>
                <c:pt idx="2">
                  <c:v>2.3650339610393618</c:v>
                </c:pt>
                <c:pt idx="3">
                  <c:v>2.4860711449212012</c:v>
                </c:pt>
                <c:pt idx="4">
                  <c:v>2.6001854251947081</c:v>
                </c:pt>
                <c:pt idx="5">
                  <c:v>2.6961100273561409</c:v>
                </c:pt>
                <c:pt idx="6">
                  <c:v>2.9034359676327379</c:v>
                </c:pt>
                <c:pt idx="7">
                  <c:v>3.005113117288706</c:v>
                </c:pt>
                <c:pt idx="8">
                  <c:v>3.0481043352994059</c:v>
                </c:pt>
                <c:pt idx="9">
                  <c:v>3.1631681758454149</c:v>
                </c:pt>
                <c:pt idx="10">
                  <c:v>3.28624935241313</c:v>
                </c:pt>
                <c:pt idx="11">
                  <c:v>3.3387968212948471</c:v>
                </c:pt>
                <c:pt idx="12">
                  <c:v>3.4108686868686782</c:v>
                </c:pt>
                <c:pt idx="13">
                  <c:v>3.7398464821030961</c:v>
                </c:pt>
                <c:pt idx="14">
                  <c:v>3.808441204027742</c:v>
                </c:pt>
                <c:pt idx="15">
                  <c:v>4.1140947177287259</c:v>
                </c:pt>
                <c:pt idx="16">
                  <c:v>4.3275360213419836</c:v>
                </c:pt>
                <c:pt idx="17">
                  <c:v>4.5582109106984836</c:v>
                </c:pt>
                <c:pt idx="18">
                  <c:v>4.6713513305566137</c:v>
                </c:pt>
                <c:pt idx="19">
                  <c:v>4.9809256798688306</c:v>
                </c:pt>
                <c:pt idx="20">
                  <c:v>5.112149385700854</c:v>
                </c:pt>
                <c:pt idx="21">
                  <c:v>5.4555095267705136</c:v>
                </c:pt>
                <c:pt idx="22">
                  <c:v>5.576687060632791</c:v>
                </c:pt>
                <c:pt idx="23">
                  <c:v>5.6901405079403071</c:v>
                </c:pt>
                <c:pt idx="24">
                  <c:v>6.5385023132538604</c:v>
                </c:pt>
                <c:pt idx="25">
                  <c:v>6.8691516096311496</c:v>
                </c:pt>
                <c:pt idx="26">
                  <c:v>7.0390468750000013</c:v>
                </c:pt>
                <c:pt idx="27">
                  <c:v>8.7051377582486307</c:v>
                </c:pt>
              </c:numCache>
            </c:numRef>
          </c:val>
        </c:ser>
        <c:dLbls>
          <c:showLegendKey val="0"/>
          <c:showVal val="0"/>
          <c:showCatName val="0"/>
          <c:showSerName val="0"/>
          <c:showPercent val="0"/>
          <c:showBubbleSize val="0"/>
        </c:dLbls>
        <c:gapWidth val="150"/>
        <c:axId val="99789440"/>
        <c:axId val="99795328"/>
      </c:barChart>
      <c:catAx>
        <c:axId val="99789440"/>
        <c:scaling>
          <c:orientation val="minMax"/>
        </c:scaling>
        <c:delete val="0"/>
        <c:axPos val="b"/>
        <c:majorTickMark val="out"/>
        <c:minorTickMark val="none"/>
        <c:tickLblPos val="nextTo"/>
        <c:crossAx val="99795328"/>
        <c:crosses val="autoZero"/>
        <c:auto val="1"/>
        <c:lblAlgn val="ctr"/>
        <c:lblOffset val="100"/>
        <c:noMultiLvlLbl val="0"/>
      </c:catAx>
      <c:valAx>
        <c:axId val="99795328"/>
        <c:scaling>
          <c:orientation val="minMax"/>
          <c:max val="9"/>
        </c:scaling>
        <c:delete val="0"/>
        <c:axPos val="l"/>
        <c:majorGridlines/>
        <c:numFmt formatCode="General" sourceLinked="1"/>
        <c:majorTickMark val="out"/>
        <c:minorTickMark val="none"/>
        <c:tickLblPos val="nextTo"/>
        <c:crossAx val="997894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Sheet1!$AE$55:$AE$85</c:f>
              <c:strCache>
                <c:ptCount val="31"/>
                <c:pt idx="0">
                  <c:v>Ice</c:v>
                </c:pt>
                <c:pt idx="1">
                  <c:v>KO</c:v>
                </c:pt>
                <c:pt idx="2">
                  <c:v>IRE</c:v>
                </c:pt>
                <c:pt idx="3">
                  <c:v>NZ</c:v>
                </c:pt>
                <c:pt idx="4">
                  <c:v>BE</c:v>
                </c:pt>
                <c:pt idx="5">
                  <c:v>Est</c:v>
                </c:pt>
                <c:pt idx="6">
                  <c:v>NL</c:v>
                </c:pt>
                <c:pt idx="7">
                  <c:v>DK</c:v>
                </c:pt>
                <c:pt idx="8">
                  <c:v>UK</c:v>
                </c:pt>
                <c:pt idx="9">
                  <c:v>NO</c:v>
                </c:pt>
                <c:pt idx="10">
                  <c:v>SE</c:v>
                </c:pt>
                <c:pt idx="11">
                  <c:v>CA</c:v>
                </c:pt>
                <c:pt idx="12">
                  <c:v>AL</c:v>
                </c:pt>
                <c:pt idx="13">
                  <c:v>CH</c:v>
                </c:pt>
                <c:pt idx="14">
                  <c:v>FI</c:v>
                </c:pt>
                <c:pt idx="15">
                  <c:v>GER</c:v>
                </c:pt>
                <c:pt idx="16">
                  <c:v>ES</c:v>
                </c:pt>
                <c:pt idx="17">
                  <c:v>IL</c:v>
                </c:pt>
                <c:pt idx="18">
                  <c:v>FR</c:v>
                </c:pt>
                <c:pt idx="19">
                  <c:v>HU</c:v>
                </c:pt>
                <c:pt idx="20">
                  <c:v>US</c:v>
                </c:pt>
                <c:pt idx="21">
                  <c:v>AT</c:v>
                </c:pt>
                <c:pt idx="22">
                  <c:v>SL</c:v>
                </c:pt>
                <c:pt idx="23">
                  <c:v>PT</c:v>
                </c:pt>
                <c:pt idx="24">
                  <c:v>CZ</c:v>
                </c:pt>
                <c:pt idx="25">
                  <c:v>JA</c:v>
                </c:pt>
                <c:pt idx="26">
                  <c:v>SK</c:v>
                </c:pt>
                <c:pt idx="27">
                  <c:v>IT</c:v>
                </c:pt>
                <c:pt idx="28">
                  <c:v>GRE</c:v>
                </c:pt>
                <c:pt idx="29">
                  <c:v>LX</c:v>
                </c:pt>
                <c:pt idx="30">
                  <c:v>PL</c:v>
                </c:pt>
              </c:strCache>
            </c:strRef>
          </c:cat>
          <c:val>
            <c:numRef>
              <c:f>Sheet1!$AF$55:$AF$85</c:f>
              <c:numCache>
                <c:formatCode>General</c:formatCode>
                <c:ptCount val="31"/>
                <c:pt idx="0">
                  <c:v>1.838180957192364</c:v>
                </c:pt>
                <c:pt idx="1">
                  <c:v>2.5492035446195649</c:v>
                </c:pt>
                <c:pt idx="2">
                  <c:v>2.7213750412200608</c:v>
                </c:pt>
                <c:pt idx="3">
                  <c:v>2.7496159335171182</c:v>
                </c:pt>
                <c:pt idx="4">
                  <c:v>2.7923527622340858</c:v>
                </c:pt>
                <c:pt idx="5">
                  <c:v>2.920581612681326</c:v>
                </c:pt>
                <c:pt idx="6">
                  <c:v>3.1220392973561211</c:v>
                </c:pt>
                <c:pt idx="7">
                  <c:v>3.1959310793279818</c:v>
                </c:pt>
                <c:pt idx="8">
                  <c:v>3.2098602414039612</c:v>
                </c:pt>
                <c:pt idx="9">
                  <c:v>3.2401284643073902</c:v>
                </c:pt>
                <c:pt idx="10">
                  <c:v>3.3935665249312601</c:v>
                </c:pt>
                <c:pt idx="11">
                  <c:v>3.6815213106911271</c:v>
                </c:pt>
                <c:pt idx="12">
                  <c:v>3.7469270864829709</c:v>
                </c:pt>
                <c:pt idx="13">
                  <c:v>3.880184367514973</c:v>
                </c:pt>
                <c:pt idx="14">
                  <c:v>3.884835517723797</c:v>
                </c:pt>
                <c:pt idx="15">
                  <c:v>4.1860634509442081</c:v>
                </c:pt>
                <c:pt idx="16">
                  <c:v>4.22830490456737</c:v>
                </c:pt>
                <c:pt idx="17">
                  <c:v>4.2479911481737984</c:v>
                </c:pt>
                <c:pt idx="18">
                  <c:v>4.3642504380298366</c:v>
                </c:pt>
                <c:pt idx="19">
                  <c:v>4.8045610419813807</c:v>
                </c:pt>
                <c:pt idx="20">
                  <c:v>4.9528209108333474</c:v>
                </c:pt>
                <c:pt idx="21">
                  <c:v>5.6238815196756686</c:v>
                </c:pt>
                <c:pt idx="22">
                  <c:v>5.6537030335997587</c:v>
                </c:pt>
                <c:pt idx="23">
                  <c:v>5.8564801960825319</c:v>
                </c:pt>
                <c:pt idx="24">
                  <c:v>5.9018695665097116</c:v>
                </c:pt>
                <c:pt idx="25">
                  <c:v>6.3932295820742171</c:v>
                </c:pt>
                <c:pt idx="26">
                  <c:v>6.6207422200926382</c:v>
                </c:pt>
                <c:pt idx="27">
                  <c:v>6.8485935775581757</c:v>
                </c:pt>
                <c:pt idx="28">
                  <c:v>7.522277873483378</c:v>
                </c:pt>
                <c:pt idx="29">
                  <c:v>7.6509566440099261</c:v>
                </c:pt>
                <c:pt idx="30">
                  <c:v>8.5896631180144407</c:v>
                </c:pt>
              </c:numCache>
            </c:numRef>
          </c:val>
        </c:ser>
        <c:dLbls>
          <c:showLegendKey val="0"/>
          <c:showVal val="0"/>
          <c:showCatName val="0"/>
          <c:showSerName val="0"/>
          <c:showPercent val="0"/>
          <c:showBubbleSize val="0"/>
        </c:dLbls>
        <c:gapWidth val="150"/>
        <c:axId val="114562944"/>
        <c:axId val="114564480"/>
      </c:barChart>
      <c:catAx>
        <c:axId val="114562944"/>
        <c:scaling>
          <c:orientation val="minMax"/>
        </c:scaling>
        <c:delete val="0"/>
        <c:axPos val="b"/>
        <c:majorTickMark val="out"/>
        <c:minorTickMark val="none"/>
        <c:tickLblPos val="nextTo"/>
        <c:txPr>
          <a:bodyPr/>
          <a:lstStyle/>
          <a:p>
            <a:pPr>
              <a:defRPr lang="de-DE"/>
            </a:pPr>
            <a:endParaRPr lang="de-DE"/>
          </a:p>
        </c:txPr>
        <c:crossAx val="114564480"/>
        <c:crosses val="autoZero"/>
        <c:auto val="1"/>
        <c:lblAlgn val="ctr"/>
        <c:lblOffset val="100"/>
        <c:noMultiLvlLbl val="0"/>
      </c:catAx>
      <c:valAx>
        <c:axId val="114564480"/>
        <c:scaling>
          <c:orientation val="minMax"/>
          <c:max val="9"/>
        </c:scaling>
        <c:delete val="0"/>
        <c:axPos val="l"/>
        <c:majorGridlines/>
        <c:numFmt formatCode="General" sourceLinked="1"/>
        <c:majorTickMark val="out"/>
        <c:minorTickMark val="none"/>
        <c:tickLblPos val="nextTo"/>
        <c:txPr>
          <a:bodyPr/>
          <a:lstStyle/>
          <a:p>
            <a:pPr>
              <a:defRPr lang="de-DE"/>
            </a:pPr>
            <a:endParaRPr lang="de-DE"/>
          </a:p>
        </c:txPr>
        <c:crossAx val="11456294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82758184381344E-2"/>
          <c:y val="9.525231677189179E-2"/>
          <c:w val="0.94750361952494366"/>
          <c:h val="0.80948667839193345"/>
        </c:manualLayout>
      </c:layout>
      <c:barChart>
        <c:barDir val="col"/>
        <c:grouping val="clustered"/>
        <c:varyColors val="0"/>
        <c:ser>
          <c:idx val="0"/>
          <c:order val="0"/>
          <c:tx>
            <c:strRef>
              <c:f>Sheet1!$B$52</c:f>
              <c:strCache>
                <c:ptCount val="1"/>
                <c:pt idx="0">
                  <c:v>ODR 2011</c:v>
                </c:pt>
              </c:strCache>
            </c:strRef>
          </c:tx>
          <c:spPr>
            <a:solidFill>
              <a:schemeClr val="tx2">
                <a:lumMod val="60000"/>
                <a:lumOff val="40000"/>
              </a:schemeClr>
            </a:solidFill>
          </c:spPr>
          <c:invertIfNegative val="0"/>
          <c:dPt>
            <c:idx val="13"/>
            <c:invertIfNegative val="0"/>
            <c:bubble3D val="0"/>
            <c:spPr>
              <a:solidFill>
                <a:schemeClr val="accent3"/>
              </a:solidFill>
            </c:spPr>
          </c:dPt>
          <c:dPt>
            <c:idx val="21"/>
            <c:invertIfNegative val="0"/>
            <c:bubble3D val="0"/>
            <c:spPr>
              <a:solidFill>
                <a:schemeClr val="accent3"/>
              </a:solidFill>
            </c:spPr>
          </c:dPt>
          <c:cat>
            <c:strRef>
              <c:f>Sheet1!$A$53:$A$90</c:f>
              <c:strCache>
                <c:ptCount val="38"/>
                <c:pt idx="0">
                  <c:v>US</c:v>
                </c:pt>
                <c:pt idx="1">
                  <c:v>JA</c:v>
                </c:pt>
                <c:pt idx="2">
                  <c:v>SER</c:v>
                </c:pt>
                <c:pt idx="3">
                  <c:v>BU</c:v>
                </c:pt>
                <c:pt idx="4">
                  <c:v>LAT</c:v>
                </c:pt>
                <c:pt idx="5">
                  <c:v>CRO</c:v>
                </c:pt>
                <c:pt idx="6">
                  <c:v>LIT</c:v>
                </c:pt>
                <c:pt idx="7">
                  <c:v>HU</c:v>
                </c:pt>
                <c:pt idx="8">
                  <c:v>EST</c:v>
                </c:pt>
                <c:pt idx="9">
                  <c:v>RO</c:v>
                </c:pt>
                <c:pt idx="10">
                  <c:v>GE</c:v>
                </c:pt>
                <c:pt idx="11">
                  <c:v>GR</c:v>
                </c:pt>
                <c:pt idx="12">
                  <c:v>IT</c:v>
                </c:pt>
                <c:pt idx="13">
                  <c:v>newEU13</c:v>
                </c:pt>
                <c:pt idx="14">
                  <c:v>PT</c:v>
                </c:pt>
                <c:pt idx="15">
                  <c:v>BE</c:v>
                </c:pt>
                <c:pt idx="16">
                  <c:v>EU-27</c:v>
                </c:pt>
                <c:pt idx="17">
                  <c:v>CZ</c:v>
                </c:pt>
                <c:pt idx="18">
                  <c:v>SE</c:v>
                </c:pt>
                <c:pt idx="19">
                  <c:v>DK</c:v>
                </c:pt>
                <c:pt idx="20">
                  <c:v>FI</c:v>
                </c:pt>
                <c:pt idx="21">
                  <c:v>oldEU15</c:v>
                </c:pt>
                <c:pt idx="22">
                  <c:v>SL</c:v>
                </c:pt>
                <c:pt idx="23">
                  <c:v>AT</c:v>
                </c:pt>
                <c:pt idx="24">
                  <c:v>SK</c:v>
                </c:pt>
                <c:pt idx="25">
                  <c:v>UK</c:v>
                </c:pt>
                <c:pt idx="26">
                  <c:v>FR</c:v>
                </c:pt>
                <c:pt idx="27">
                  <c:v>PL</c:v>
                </c:pt>
                <c:pt idx="28">
                  <c:v>ES</c:v>
                </c:pt>
                <c:pt idx="29">
                  <c:v>NL</c:v>
                </c:pt>
                <c:pt idx="30">
                  <c:v>NO</c:v>
                </c:pt>
                <c:pt idx="31">
                  <c:v>CH</c:v>
                </c:pt>
                <c:pt idx="32">
                  <c:v>LX</c:v>
                </c:pt>
                <c:pt idx="33">
                  <c:v>MAL</c:v>
                </c:pt>
                <c:pt idx="34">
                  <c:v>CY</c:v>
                </c:pt>
                <c:pt idx="35">
                  <c:v>ICE</c:v>
                </c:pt>
                <c:pt idx="36">
                  <c:v>IE</c:v>
                </c:pt>
                <c:pt idx="37">
                  <c:v>TU</c:v>
                </c:pt>
              </c:strCache>
            </c:strRef>
          </c:cat>
          <c:val>
            <c:numRef>
              <c:f>Sheet1!$B$53:$B$90</c:f>
              <c:numCache>
                <c:formatCode>General</c:formatCode>
                <c:ptCount val="38"/>
                <c:pt idx="0">
                  <c:v>21.952923557535719</c:v>
                </c:pt>
                <c:pt idx="1">
                  <c:v>39.5</c:v>
                </c:pt>
                <c:pt idx="2">
                  <c:v>26.9</c:v>
                </c:pt>
                <c:pt idx="3">
                  <c:v>28</c:v>
                </c:pt>
                <c:pt idx="4">
                  <c:v>27.5</c:v>
                </c:pt>
                <c:pt idx="5">
                  <c:v>27.7</c:v>
                </c:pt>
                <c:pt idx="6">
                  <c:v>26.8</c:v>
                </c:pt>
                <c:pt idx="7">
                  <c:v>26.6</c:v>
                </c:pt>
                <c:pt idx="8">
                  <c:v>27.4</c:v>
                </c:pt>
                <c:pt idx="9">
                  <c:v>23.6</c:v>
                </c:pt>
                <c:pt idx="10">
                  <c:v>33.799999999999997</c:v>
                </c:pt>
                <c:pt idx="11">
                  <c:v>31.4</c:v>
                </c:pt>
                <c:pt idx="12">
                  <c:v>33.299999999999997</c:v>
                </c:pt>
                <c:pt idx="13">
                  <c:v>24.94615384615382</c:v>
                </c:pt>
                <c:pt idx="14">
                  <c:v>29.5</c:v>
                </c:pt>
                <c:pt idx="15">
                  <c:v>28.7</c:v>
                </c:pt>
                <c:pt idx="16">
                  <c:v>28.596820000000001</c:v>
                </c:pt>
                <c:pt idx="17">
                  <c:v>24.1</c:v>
                </c:pt>
                <c:pt idx="18">
                  <c:v>31.6</c:v>
                </c:pt>
                <c:pt idx="19">
                  <c:v>28.5</c:v>
                </c:pt>
                <c:pt idx="20">
                  <c:v>29.3</c:v>
                </c:pt>
                <c:pt idx="21">
                  <c:v>28.346666666666671</c:v>
                </c:pt>
                <c:pt idx="22">
                  <c:v>25.7</c:v>
                </c:pt>
                <c:pt idx="23">
                  <c:v>28.5</c:v>
                </c:pt>
                <c:pt idx="24">
                  <c:v>18.8</c:v>
                </c:pt>
                <c:pt idx="25">
                  <c:v>27.8</c:v>
                </c:pt>
                <c:pt idx="26">
                  <c:v>28.8</c:v>
                </c:pt>
                <c:pt idx="27">
                  <c:v>20.9</c:v>
                </c:pt>
                <c:pt idx="28">
                  <c:v>27</c:v>
                </c:pt>
                <c:pt idx="29">
                  <c:v>25.6</c:v>
                </c:pt>
                <c:pt idx="30">
                  <c:v>25.3</c:v>
                </c:pt>
                <c:pt idx="31">
                  <c:v>27.4</c:v>
                </c:pt>
                <c:pt idx="32">
                  <c:v>22.2</c:v>
                </c:pt>
                <c:pt idx="33">
                  <c:v>24.7</c:v>
                </c:pt>
                <c:pt idx="34">
                  <c:v>21.2</c:v>
                </c:pt>
                <c:pt idx="35">
                  <c:v>20.7</c:v>
                </c:pt>
                <c:pt idx="36">
                  <c:v>19.2</c:v>
                </c:pt>
                <c:pt idx="37">
                  <c:v>12.3</c:v>
                </c:pt>
              </c:numCache>
            </c:numRef>
          </c:val>
        </c:ser>
        <c:ser>
          <c:idx val="1"/>
          <c:order val="1"/>
          <c:tx>
            <c:strRef>
              <c:f>Sheet1!$C$52</c:f>
              <c:strCache>
                <c:ptCount val="1"/>
                <c:pt idx="0">
                  <c:v>P-ODR 2011</c:v>
                </c:pt>
              </c:strCache>
            </c:strRef>
          </c:tx>
          <c:spPr>
            <a:solidFill>
              <a:srgbClr val="FF0000"/>
            </a:solidFill>
          </c:spPr>
          <c:invertIfNegative val="0"/>
          <c:dPt>
            <c:idx val="13"/>
            <c:invertIfNegative val="0"/>
            <c:bubble3D val="0"/>
            <c:spPr>
              <a:solidFill>
                <a:srgbClr val="008000"/>
              </a:solidFill>
            </c:spPr>
          </c:dPt>
          <c:dPt>
            <c:idx val="21"/>
            <c:invertIfNegative val="0"/>
            <c:bubble3D val="0"/>
            <c:spPr>
              <a:solidFill>
                <a:srgbClr val="008000"/>
              </a:solidFill>
            </c:spPr>
          </c:dPt>
          <c:cat>
            <c:strRef>
              <c:f>Sheet1!$A$53:$A$90</c:f>
              <c:strCache>
                <c:ptCount val="38"/>
                <c:pt idx="0">
                  <c:v>US</c:v>
                </c:pt>
                <c:pt idx="1">
                  <c:v>JA</c:v>
                </c:pt>
                <c:pt idx="2">
                  <c:v>SER</c:v>
                </c:pt>
                <c:pt idx="3">
                  <c:v>BU</c:v>
                </c:pt>
                <c:pt idx="4">
                  <c:v>LAT</c:v>
                </c:pt>
                <c:pt idx="5">
                  <c:v>CRO</c:v>
                </c:pt>
                <c:pt idx="6">
                  <c:v>LIT</c:v>
                </c:pt>
                <c:pt idx="7">
                  <c:v>HU</c:v>
                </c:pt>
                <c:pt idx="8">
                  <c:v>EST</c:v>
                </c:pt>
                <c:pt idx="9">
                  <c:v>RO</c:v>
                </c:pt>
                <c:pt idx="10">
                  <c:v>GE</c:v>
                </c:pt>
                <c:pt idx="11">
                  <c:v>GR</c:v>
                </c:pt>
                <c:pt idx="12">
                  <c:v>IT</c:v>
                </c:pt>
                <c:pt idx="13">
                  <c:v>newEU13</c:v>
                </c:pt>
                <c:pt idx="14">
                  <c:v>PT</c:v>
                </c:pt>
                <c:pt idx="15">
                  <c:v>BE</c:v>
                </c:pt>
                <c:pt idx="16">
                  <c:v>EU-27</c:v>
                </c:pt>
                <c:pt idx="17">
                  <c:v>CZ</c:v>
                </c:pt>
                <c:pt idx="18">
                  <c:v>SE</c:v>
                </c:pt>
                <c:pt idx="19">
                  <c:v>DK</c:v>
                </c:pt>
                <c:pt idx="20">
                  <c:v>FI</c:v>
                </c:pt>
                <c:pt idx="21">
                  <c:v>oldEU15</c:v>
                </c:pt>
                <c:pt idx="22">
                  <c:v>SL</c:v>
                </c:pt>
                <c:pt idx="23">
                  <c:v>AT</c:v>
                </c:pt>
                <c:pt idx="24">
                  <c:v>SK</c:v>
                </c:pt>
                <c:pt idx="25">
                  <c:v>UK</c:v>
                </c:pt>
                <c:pt idx="26">
                  <c:v>FR</c:v>
                </c:pt>
                <c:pt idx="27">
                  <c:v>PL</c:v>
                </c:pt>
                <c:pt idx="28">
                  <c:v>ES</c:v>
                </c:pt>
                <c:pt idx="29">
                  <c:v>NL</c:v>
                </c:pt>
                <c:pt idx="30">
                  <c:v>NO</c:v>
                </c:pt>
                <c:pt idx="31">
                  <c:v>CH</c:v>
                </c:pt>
                <c:pt idx="32">
                  <c:v>LX</c:v>
                </c:pt>
                <c:pt idx="33">
                  <c:v>MAL</c:v>
                </c:pt>
                <c:pt idx="34">
                  <c:v>CY</c:v>
                </c:pt>
                <c:pt idx="35">
                  <c:v>ICE</c:v>
                </c:pt>
                <c:pt idx="36">
                  <c:v>IE</c:v>
                </c:pt>
                <c:pt idx="37">
                  <c:v>TU</c:v>
                </c:pt>
              </c:strCache>
            </c:strRef>
          </c:cat>
          <c:val>
            <c:numRef>
              <c:f>Sheet1!$C$53:$C$90</c:f>
              <c:numCache>
                <c:formatCode>General</c:formatCode>
                <c:ptCount val="38"/>
                <c:pt idx="2">
                  <c:v>27.5</c:v>
                </c:pt>
                <c:pt idx="3">
                  <c:v>27.4</c:v>
                </c:pt>
                <c:pt idx="4">
                  <c:v>25.3</c:v>
                </c:pt>
                <c:pt idx="5">
                  <c:v>24.2</c:v>
                </c:pt>
                <c:pt idx="6">
                  <c:v>23.6</c:v>
                </c:pt>
                <c:pt idx="7">
                  <c:v>23.2</c:v>
                </c:pt>
                <c:pt idx="8">
                  <c:v>22.3</c:v>
                </c:pt>
                <c:pt idx="9">
                  <c:v>22.2</c:v>
                </c:pt>
                <c:pt idx="10">
                  <c:v>21.6</c:v>
                </c:pt>
                <c:pt idx="11">
                  <c:v>20.8</c:v>
                </c:pt>
                <c:pt idx="12">
                  <c:v>20.6</c:v>
                </c:pt>
                <c:pt idx="13">
                  <c:v>20.207692307692309</c:v>
                </c:pt>
                <c:pt idx="14">
                  <c:v>19.8</c:v>
                </c:pt>
                <c:pt idx="15">
                  <c:v>18.899999999999999</c:v>
                </c:pt>
                <c:pt idx="16">
                  <c:v>18.74681</c:v>
                </c:pt>
                <c:pt idx="17">
                  <c:v>18.100000000000001</c:v>
                </c:pt>
                <c:pt idx="18">
                  <c:v>18</c:v>
                </c:pt>
                <c:pt idx="19">
                  <c:v>17.899999999999999</c:v>
                </c:pt>
                <c:pt idx="20">
                  <c:v>17.8</c:v>
                </c:pt>
                <c:pt idx="21">
                  <c:v>17.57333333333326</c:v>
                </c:pt>
                <c:pt idx="22">
                  <c:v>17.5</c:v>
                </c:pt>
                <c:pt idx="23">
                  <c:v>17</c:v>
                </c:pt>
                <c:pt idx="24">
                  <c:v>17</c:v>
                </c:pt>
                <c:pt idx="25">
                  <c:v>17</c:v>
                </c:pt>
                <c:pt idx="26">
                  <c:v>16.600000000000001</c:v>
                </c:pt>
                <c:pt idx="27">
                  <c:v>16.600000000000001</c:v>
                </c:pt>
                <c:pt idx="28">
                  <c:v>16</c:v>
                </c:pt>
                <c:pt idx="29">
                  <c:v>15.6</c:v>
                </c:pt>
                <c:pt idx="30">
                  <c:v>15.1</c:v>
                </c:pt>
                <c:pt idx="31">
                  <c:v>14.9</c:v>
                </c:pt>
                <c:pt idx="32">
                  <c:v>14.5</c:v>
                </c:pt>
                <c:pt idx="33">
                  <c:v>14.1</c:v>
                </c:pt>
                <c:pt idx="34">
                  <c:v>12.7</c:v>
                </c:pt>
                <c:pt idx="35">
                  <c:v>12.2</c:v>
                </c:pt>
                <c:pt idx="36">
                  <c:v>11.5</c:v>
                </c:pt>
                <c:pt idx="37">
                  <c:v>9.9</c:v>
                </c:pt>
              </c:numCache>
            </c:numRef>
          </c:val>
        </c:ser>
        <c:dLbls>
          <c:showLegendKey val="0"/>
          <c:showVal val="0"/>
          <c:showCatName val="0"/>
          <c:showSerName val="0"/>
          <c:showPercent val="0"/>
          <c:showBubbleSize val="0"/>
        </c:dLbls>
        <c:gapWidth val="150"/>
        <c:axId val="127317504"/>
        <c:axId val="127319040"/>
      </c:barChart>
      <c:catAx>
        <c:axId val="127317504"/>
        <c:scaling>
          <c:orientation val="minMax"/>
        </c:scaling>
        <c:delete val="0"/>
        <c:axPos val="b"/>
        <c:majorTickMark val="out"/>
        <c:minorTickMark val="none"/>
        <c:tickLblPos val="nextTo"/>
        <c:txPr>
          <a:bodyPr/>
          <a:lstStyle/>
          <a:p>
            <a:pPr>
              <a:defRPr sz="800"/>
            </a:pPr>
            <a:endParaRPr lang="de-DE"/>
          </a:p>
        </c:txPr>
        <c:crossAx val="127319040"/>
        <c:crosses val="autoZero"/>
        <c:auto val="1"/>
        <c:lblAlgn val="ctr"/>
        <c:lblOffset val="100"/>
        <c:noMultiLvlLbl val="0"/>
      </c:catAx>
      <c:valAx>
        <c:axId val="127319040"/>
        <c:scaling>
          <c:orientation val="minMax"/>
          <c:max val="40"/>
        </c:scaling>
        <c:delete val="0"/>
        <c:axPos val="l"/>
        <c:majorGridlines/>
        <c:numFmt formatCode="General" sourceLinked="1"/>
        <c:majorTickMark val="out"/>
        <c:minorTickMark val="none"/>
        <c:tickLblPos val="nextTo"/>
        <c:crossAx val="127317504"/>
        <c:crosses val="autoZero"/>
        <c:crossBetween val="between"/>
      </c:valAx>
    </c:plotArea>
    <c:legend>
      <c:legendPos val="t"/>
      <c:layout>
        <c:manualLayout>
          <c:xMode val="edge"/>
          <c:yMode val="edge"/>
          <c:x val="0.34796069302285498"/>
          <c:y val="4.7947380991268197E-2"/>
          <c:w val="0.30407861395428998"/>
          <c:h val="7.3650854098631105E-2"/>
        </c:manualLayout>
      </c:layout>
      <c:overlay val="0"/>
      <c:txPr>
        <a:bodyPr/>
        <a:lstStyle/>
        <a:p>
          <a:pPr>
            <a:defRPr sz="1600"/>
          </a:pPr>
          <a:endParaRPr lang="de-D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4438937578912499E-2"/>
          <c:y val="1.3894100696127299E-2"/>
          <c:w val="0.93743044128908704"/>
          <c:h val="0.88594073819612296"/>
        </c:manualLayout>
      </c:layout>
      <c:barChart>
        <c:barDir val="col"/>
        <c:grouping val="clustered"/>
        <c:varyColors val="0"/>
        <c:ser>
          <c:idx val="0"/>
          <c:order val="0"/>
          <c:tx>
            <c:strRef>
              <c:f>Sheet1!$N$52</c:f>
              <c:strCache>
                <c:ptCount val="1"/>
                <c:pt idx="0">
                  <c:v>ODR 2011</c:v>
                </c:pt>
              </c:strCache>
            </c:strRef>
          </c:tx>
          <c:spPr>
            <a:solidFill>
              <a:schemeClr val="tx2">
                <a:lumMod val="60000"/>
                <a:lumOff val="40000"/>
              </a:schemeClr>
            </a:solidFill>
            <a:ln>
              <a:solidFill>
                <a:schemeClr val="tx2"/>
              </a:solidFill>
            </a:ln>
          </c:spPr>
          <c:invertIfNegative val="0"/>
          <c:dPt>
            <c:idx val="12"/>
            <c:invertIfNegative val="0"/>
            <c:bubble3D val="0"/>
            <c:spPr>
              <a:solidFill>
                <a:schemeClr val="accent3"/>
              </a:solidFill>
              <a:ln>
                <a:solidFill>
                  <a:schemeClr val="tx2"/>
                </a:solidFill>
              </a:ln>
            </c:spPr>
          </c:dPt>
          <c:dPt>
            <c:idx val="26"/>
            <c:invertIfNegative val="0"/>
            <c:bubble3D val="0"/>
            <c:spPr>
              <a:solidFill>
                <a:schemeClr val="accent3"/>
              </a:solidFill>
              <a:ln>
                <a:solidFill>
                  <a:schemeClr val="tx2"/>
                </a:solidFill>
              </a:ln>
            </c:spPr>
          </c:dPt>
          <c:cat>
            <c:strRef>
              <c:f>Sheet1!$M$53:$M$90</c:f>
              <c:strCache>
                <c:ptCount val="38"/>
                <c:pt idx="0">
                  <c:v>JA</c:v>
                </c:pt>
                <c:pt idx="1">
                  <c:v>GE</c:v>
                </c:pt>
                <c:pt idx="2">
                  <c:v>IT</c:v>
                </c:pt>
                <c:pt idx="3">
                  <c:v>SE</c:v>
                </c:pt>
                <c:pt idx="4">
                  <c:v>GR</c:v>
                </c:pt>
                <c:pt idx="5">
                  <c:v>PT</c:v>
                </c:pt>
                <c:pt idx="6">
                  <c:v>FI</c:v>
                </c:pt>
                <c:pt idx="7">
                  <c:v>FR</c:v>
                </c:pt>
                <c:pt idx="8">
                  <c:v>BE</c:v>
                </c:pt>
                <c:pt idx="9">
                  <c:v>EU-27</c:v>
                </c:pt>
                <c:pt idx="10">
                  <c:v>AT</c:v>
                </c:pt>
                <c:pt idx="11">
                  <c:v>DK</c:v>
                </c:pt>
                <c:pt idx="12">
                  <c:v>oldEU15</c:v>
                </c:pt>
                <c:pt idx="13">
                  <c:v>BU</c:v>
                </c:pt>
                <c:pt idx="14">
                  <c:v>UK</c:v>
                </c:pt>
                <c:pt idx="15">
                  <c:v>CRO</c:v>
                </c:pt>
                <c:pt idx="16">
                  <c:v>LAT</c:v>
                </c:pt>
                <c:pt idx="17">
                  <c:v>EST</c:v>
                </c:pt>
                <c:pt idx="18">
                  <c:v>CH</c:v>
                </c:pt>
                <c:pt idx="19">
                  <c:v>ES</c:v>
                </c:pt>
                <c:pt idx="20">
                  <c:v>SER</c:v>
                </c:pt>
                <c:pt idx="21">
                  <c:v>LIT</c:v>
                </c:pt>
                <c:pt idx="22">
                  <c:v>HU</c:v>
                </c:pt>
                <c:pt idx="23">
                  <c:v>SL</c:v>
                </c:pt>
                <c:pt idx="24">
                  <c:v>NL</c:v>
                </c:pt>
                <c:pt idx="25">
                  <c:v>NO</c:v>
                </c:pt>
                <c:pt idx="26">
                  <c:v>newEU13</c:v>
                </c:pt>
                <c:pt idx="27">
                  <c:v>MAL</c:v>
                </c:pt>
                <c:pt idx="28">
                  <c:v>CZ</c:v>
                </c:pt>
                <c:pt idx="29">
                  <c:v>RO</c:v>
                </c:pt>
                <c:pt idx="30">
                  <c:v>LX</c:v>
                </c:pt>
                <c:pt idx="31">
                  <c:v>US</c:v>
                </c:pt>
                <c:pt idx="32">
                  <c:v>CY</c:v>
                </c:pt>
                <c:pt idx="33">
                  <c:v>PL</c:v>
                </c:pt>
                <c:pt idx="34">
                  <c:v>ICE</c:v>
                </c:pt>
                <c:pt idx="35">
                  <c:v>IE</c:v>
                </c:pt>
                <c:pt idx="36">
                  <c:v>SK</c:v>
                </c:pt>
                <c:pt idx="37">
                  <c:v>TU</c:v>
                </c:pt>
              </c:strCache>
            </c:strRef>
          </c:cat>
          <c:val>
            <c:numRef>
              <c:f>Sheet1!$N$53:$N$90</c:f>
              <c:numCache>
                <c:formatCode>General</c:formatCode>
                <c:ptCount val="38"/>
                <c:pt idx="0">
                  <c:v>39.5</c:v>
                </c:pt>
                <c:pt idx="1">
                  <c:v>33.799999999999997</c:v>
                </c:pt>
                <c:pt idx="2">
                  <c:v>33.299999999999997</c:v>
                </c:pt>
                <c:pt idx="3">
                  <c:v>31.6</c:v>
                </c:pt>
                <c:pt idx="4">
                  <c:v>31.4</c:v>
                </c:pt>
                <c:pt idx="5">
                  <c:v>29.5</c:v>
                </c:pt>
                <c:pt idx="6">
                  <c:v>29.3</c:v>
                </c:pt>
                <c:pt idx="7">
                  <c:v>28.8</c:v>
                </c:pt>
                <c:pt idx="8">
                  <c:v>28.7</c:v>
                </c:pt>
                <c:pt idx="9">
                  <c:v>28.596820000000001</c:v>
                </c:pt>
                <c:pt idx="10">
                  <c:v>28.5</c:v>
                </c:pt>
                <c:pt idx="11">
                  <c:v>28.5</c:v>
                </c:pt>
                <c:pt idx="12">
                  <c:v>28.346666666666671</c:v>
                </c:pt>
                <c:pt idx="13">
                  <c:v>28</c:v>
                </c:pt>
                <c:pt idx="14">
                  <c:v>27.8</c:v>
                </c:pt>
                <c:pt idx="15">
                  <c:v>27.7</c:v>
                </c:pt>
                <c:pt idx="16">
                  <c:v>27.5</c:v>
                </c:pt>
                <c:pt idx="17">
                  <c:v>27.4</c:v>
                </c:pt>
                <c:pt idx="18">
                  <c:v>27.4</c:v>
                </c:pt>
                <c:pt idx="19">
                  <c:v>27</c:v>
                </c:pt>
                <c:pt idx="20">
                  <c:v>26.9</c:v>
                </c:pt>
                <c:pt idx="21">
                  <c:v>26.8</c:v>
                </c:pt>
                <c:pt idx="22">
                  <c:v>26.6</c:v>
                </c:pt>
                <c:pt idx="23">
                  <c:v>25.7</c:v>
                </c:pt>
                <c:pt idx="24">
                  <c:v>25.6</c:v>
                </c:pt>
                <c:pt idx="25">
                  <c:v>25.3</c:v>
                </c:pt>
                <c:pt idx="26">
                  <c:v>24.94615384615382</c:v>
                </c:pt>
                <c:pt idx="27">
                  <c:v>24.7</c:v>
                </c:pt>
                <c:pt idx="28">
                  <c:v>24.1</c:v>
                </c:pt>
                <c:pt idx="29">
                  <c:v>23.6</c:v>
                </c:pt>
                <c:pt idx="30">
                  <c:v>22.2</c:v>
                </c:pt>
                <c:pt idx="31">
                  <c:v>21.952923557535719</c:v>
                </c:pt>
                <c:pt idx="32">
                  <c:v>21.2</c:v>
                </c:pt>
                <c:pt idx="33">
                  <c:v>20.9</c:v>
                </c:pt>
                <c:pt idx="34">
                  <c:v>20.7</c:v>
                </c:pt>
                <c:pt idx="35">
                  <c:v>19.2</c:v>
                </c:pt>
                <c:pt idx="36">
                  <c:v>18.8</c:v>
                </c:pt>
                <c:pt idx="37">
                  <c:v>12.3</c:v>
                </c:pt>
              </c:numCache>
            </c:numRef>
          </c:val>
        </c:ser>
        <c:ser>
          <c:idx val="1"/>
          <c:order val="1"/>
          <c:tx>
            <c:strRef>
              <c:f>Sheet1!$O$52</c:f>
              <c:strCache>
                <c:ptCount val="1"/>
                <c:pt idx="0">
                  <c:v>ODR 2050</c:v>
                </c:pt>
              </c:strCache>
            </c:strRef>
          </c:tx>
          <c:spPr>
            <a:solidFill>
              <a:srgbClr val="FF0000"/>
            </a:solidFill>
          </c:spPr>
          <c:invertIfNegative val="0"/>
          <c:dPt>
            <c:idx val="12"/>
            <c:invertIfNegative val="0"/>
            <c:bubble3D val="0"/>
            <c:spPr>
              <a:solidFill>
                <a:srgbClr val="008000"/>
              </a:solidFill>
            </c:spPr>
          </c:dPt>
          <c:dPt>
            <c:idx val="26"/>
            <c:invertIfNegative val="0"/>
            <c:bubble3D val="0"/>
            <c:spPr>
              <a:solidFill>
                <a:srgbClr val="008000"/>
              </a:solidFill>
            </c:spPr>
          </c:dPt>
          <c:cat>
            <c:strRef>
              <c:f>Sheet1!$M$53:$M$90</c:f>
              <c:strCache>
                <c:ptCount val="38"/>
                <c:pt idx="0">
                  <c:v>JA</c:v>
                </c:pt>
                <c:pt idx="1">
                  <c:v>GE</c:v>
                </c:pt>
                <c:pt idx="2">
                  <c:v>IT</c:v>
                </c:pt>
                <c:pt idx="3">
                  <c:v>SE</c:v>
                </c:pt>
                <c:pt idx="4">
                  <c:v>GR</c:v>
                </c:pt>
                <c:pt idx="5">
                  <c:v>PT</c:v>
                </c:pt>
                <c:pt idx="6">
                  <c:v>FI</c:v>
                </c:pt>
                <c:pt idx="7">
                  <c:v>FR</c:v>
                </c:pt>
                <c:pt idx="8">
                  <c:v>BE</c:v>
                </c:pt>
                <c:pt idx="9">
                  <c:v>EU-27</c:v>
                </c:pt>
                <c:pt idx="10">
                  <c:v>AT</c:v>
                </c:pt>
                <c:pt idx="11">
                  <c:v>DK</c:v>
                </c:pt>
                <c:pt idx="12">
                  <c:v>oldEU15</c:v>
                </c:pt>
                <c:pt idx="13">
                  <c:v>BU</c:v>
                </c:pt>
                <c:pt idx="14">
                  <c:v>UK</c:v>
                </c:pt>
                <c:pt idx="15">
                  <c:v>CRO</c:v>
                </c:pt>
                <c:pt idx="16">
                  <c:v>LAT</c:v>
                </c:pt>
                <c:pt idx="17">
                  <c:v>EST</c:v>
                </c:pt>
                <c:pt idx="18">
                  <c:v>CH</c:v>
                </c:pt>
                <c:pt idx="19">
                  <c:v>ES</c:v>
                </c:pt>
                <c:pt idx="20">
                  <c:v>SER</c:v>
                </c:pt>
                <c:pt idx="21">
                  <c:v>LIT</c:v>
                </c:pt>
                <c:pt idx="22">
                  <c:v>HU</c:v>
                </c:pt>
                <c:pt idx="23">
                  <c:v>SL</c:v>
                </c:pt>
                <c:pt idx="24">
                  <c:v>NL</c:v>
                </c:pt>
                <c:pt idx="25">
                  <c:v>NO</c:v>
                </c:pt>
                <c:pt idx="26">
                  <c:v>newEU13</c:v>
                </c:pt>
                <c:pt idx="27">
                  <c:v>MAL</c:v>
                </c:pt>
                <c:pt idx="28">
                  <c:v>CZ</c:v>
                </c:pt>
                <c:pt idx="29">
                  <c:v>RO</c:v>
                </c:pt>
                <c:pt idx="30">
                  <c:v>LX</c:v>
                </c:pt>
                <c:pt idx="31">
                  <c:v>US</c:v>
                </c:pt>
                <c:pt idx="32">
                  <c:v>CY</c:v>
                </c:pt>
                <c:pt idx="33">
                  <c:v>PL</c:v>
                </c:pt>
                <c:pt idx="34">
                  <c:v>ICE</c:v>
                </c:pt>
                <c:pt idx="35">
                  <c:v>IE</c:v>
                </c:pt>
                <c:pt idx="36">
                  <c:v>SK</c:v>
                </c:pt>
                <c:pt idx="37">
                  <c:v>TU</c:v>
                </c:pt>
              </c:strCache>
            </c:strRef>
          </c:cat>
          <c:val>
            <c:numRef>
              <c:f>Sheet1!$O$53:$O$90</c:f>
              <c:numCache>
                <c:formatCode>General</c:formatCode>
                <c:ptCount val="38"/>
                <c:pt idx="0">
                  <c:v>81.144366694671305</c:v>
                </c:pt>
                <c:pt idx="1">
                  <c:v>67.7</c:v>
                </c:pt>
                <c:pt idx="2">
                  <c:v>67.900000000000006</c:v>
                </c:pt>
                <c:pt idx="3">
                  <c:v>49.9</c:v>
                </c:pt>
                <c:pt idx="4">
                  <c:v>67.300000000000011</c:v>
                </c:pt>
                <c:pt idx="5">
                  <c:v>66.7</c:v>
                </c:pt>
                <c:pt idx="6">
                  <c:v>54.500000000000007</c:v>
                </c:pt>
                <c:pt idx="7">
                  <c:v>56.5</c:v>
                </c:pt>
                <c:pt idx="8">
                  <c:v>52.2</c:v>
                </c:pt>
                <c:pt idx="9">
                  <c:v>58.654710000000001</c:v>
                </c:pt>
                <c:pt idx="10">
                  <c:v>58.1</c:v>
                </c:pt>
                <c:pt idx="11">
                  <c:v>51.3</c:v>
                </c:pt>
                <c:pt idx="12">
                  <c:v>57.526666666666543</c:v>
                </c:pt>
                <c:pt idx="13">
                  <c:v>57.1</c:v>
                </c:pt>
                <c:pt idx="14">
                  <c:v>47.1</c:v>
                </c:pt>
                <c:pt idx="15">
                  <c:v>65.900000000000006</c:v>
                </c:pt>
                <c:pt idx="16">
                  <c:v>56.2</c:v>
                </c:pt>
                <c:pt idx="17">
                  <c:v>55.400000000000013</c:v>
                </c:pt>
                <c:pt idx="18">
                  <c:v>61.7</c:v>
                </c:pt>
                <c:pt idx="19">
                  <c:v>61.6</c:v>
                </c:pt>
                <c:pt idx="20">
                  <c:v>54.400000000000013</c:v>
                </c:pt>
                <c:pt idx="21">
                  <c:v>45.8</c:v>
                </c:pt>
                <c:pt idx="22">
                  <c:v>55.900000000000013</c:v>
                </c:pt>
                <c:pt idx="23">
                  <c:v>66</c:v>
                </c:pt>
                <c:pt idx="24">
                  <c:v>59</c:v>
                </c:pt>
                <c:pt idx="25">
                  <c:v>50.8</c:v>
                </c:pt>
                <c:pt idx="26">
                  <c:v>56.42307692307692</c:v>
                </c:pt>
                <c:pt idx="27">
                  <c:v>73</c:v>
                </c:pt>
                <c:pt idx="28">
                  <c:v>57</c:v>
                </c:pt>
                <c:pt idx="29">
                  <c:v>48.8</c:v>
                </c:pt>
                <c:pt idx="30">
                  <c:v>51.3</c:v>
                </c:pt>
                <c:pt idx="31">
                  <c:v>37.299999999999997</c:v>
                </c:pt>
                <c:pt idx="32">
                  <c:v>44.2</c:v>
                </c:pt>
                <c:pt idx="33">
                  <c:v>58.6</c:v>
                </c:pt>
                <c:pt idx="34">
                  <c:v>47.3</c:v>
                </c:pt>
                <c:pt idx="35">
                  <c:v>51.8</c:v>
                </c:pt>
                <c:pt idx="36">
                  <c:v>54</c:v>
                </c:pt>
                <c:pt idx="37">
                  <c:v>38.700000000000003</c:v>
                </c:pt>
              </c:numCache>
            </c:numRef>
          </c:val>
        </c:ser>
        <c:dLbls>
          <c:showLegendKey val="0"/>
          <c:showVal val="0"/>
          <c:showCatName val="0"/>
          <c:showSerName val="0"/>
          <c:showPercent val="0"/>
          <c:showBubbleSize val="0"/>
        </c:dLbls>
        <c:gapWidth val="150"/>
        <c:axId val="129368448"/>
        <c:axId val="129369984"/>
      </c:barChart>
      <c:catAx>
        <c:axId val="129368448"/>
        <c:scaling>
          <c:orientation val="minMax"/>
        </c:scaling>
        <c:delete val="0"/>
        <c:axPos val="b"/>
        <c:majorTickMark val="out"/>
        <c:minorTickMark val="none"/>
        <c:tickLblPos val="nextTo"/>
        <c:txPr>
          <a:bodyPr/>
          <a:lstStyle/>
          <a:p>
            <a:pPr>
              <a:defRPr sz="800"/>
            </a:pPr>
            <a:endParaRPr lang="de-DE"/>
          </a:p>
        </c:txPr>
        <c:crossAx val="129369984"/>
        <c:crosses val="autoZero"/>
        <c:auto val="1"/>
        <c:lblAlgn val="ctr"/>
        <c:lblOffset val="100"/>
        <c:noMultiLvlLbl val="0"/>
      </c:catAx>
      <c:valAx>
        <c:axId val="129369984"/>
        <c:scaling>
          <c:orientation val="minMax"/>
        </c:scaling>
        <c:delete val="0"/>
        <c:axPos val="l"/>
        <c:majorGridlines/>
        <c:numFmt formatCode="General" sourceLinked="1"/>
        <c:majorTickMark val="out"/>
        <c:minorTickMark val="none"/>
        <c:tickLblPos val="nextTo"/>
        <c:crossAx val="129368448"/>
        <c:crosses val="autoZero"/>
        <c:crossBetween val="between"/>
      </c:valAx>
    </c:plotArea>
    <c:legend>
      <c:legendPos val="t"/>
      <c:overlay val="0"/>
      <c:txPr>
        <a:bodyPr/>
        <a:lstStyle/>
        <a:p>
          <a:pPr>
            <a:defRPr sz="1400"/>
          </a:pPr>
          <a:endParaRPr lang="de-DE"/>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5905902876863698E-2"/>
          <c:y val="1.32457928962917E-2"/>
          <c:w val="0.93749024657490598"/>
          <c:h val="0.86745272277528895"/>
        </c:manualLayout>
      </c:layout>
      <c:barChart>
        <c:barDir val="col"/>
        <c:grouping val="clustered"/>
        <c:varyColors val="0"/>
        <c:ser>
          <c:idx val="0"/>
          <c:order val="0"/>
          <c:tx>
            <c:strRef>
              <c:f>Sheet1!$T$52</c:f>
              <c:strCache>
                <c:ptCount val="1"/>
                <c:pt idx="0">
                  <c:v>P-ODR 2011</c:v>
                </c:pt>
              </c:strCache>
            </c:strRef>
          </c:tx>
          <c:spPr>
            <a:solidFill>
              <a:schemeClr val="tx2">
                <a:lumMod val="60000"/>
                <a:lumOff val="40000"/>
              </a:schemeClr>
            </a:solidFill>
          </c:spPr>
          <c:invertIfNegative val="0"/>
          <c:dPt>
            <c:idx val="13"/>
            <c:invertIfNegative val="0"/>
            <c:bubble3D val="0"/>
            <c:spPr>
              <a:solidFill>
                <a:schemeClr val="accent3"/>
              </a:solidFill>
            </c:spPr>
          </c:dPt>
          <c:dPt>
            <c:idx val="21"/>
            <c:invertIfNegative val="0"/>
            <c:bubble3D val="0"/>
            <c:spPr>
              <a:solidFill>
                <a:schemeClr val="accent3"/>
              </a:solidFill>
            </c:spPr>
          </c:dPt>
          <c:cat>
            <c:strRef>
              <c:f>Sheet1!$S$53:$S$90</c:f>
              <c:strCache>
                <c:ptCount val="38"/>
                <c:pt idx="0">
                  <c:v>US</c:v>
                </c:pt>
                <c:pt idx="1">
                  <c:v>JA</c:v>
                </c:pt>
                <c:pt idx="2">
                  <c:v>SER</c:v>
                </c:pt>
                <c:pt idx="3">
                  <c:v>BU</c:v>
                </c:pt>
                <c:pt idx="4">
                  <c:v>LAT</c:v>
                </c:pt>
                <c:pt idx="5">
                  <c:v>CRO</c:v>
                </c:pt>
                <c:pt idx="6">
                  <c:v>LIT</c:v>
                </c:pt>
                <c:pt idx="7">
                  <c:v>HU</c:v>
                </c:pt>
                <c:pt idx="8">
                  <c:v>EST</c:v>
                </c:pt>
                <c:pt idx="9">
                  <c:v>RO</c:v>
                </c:pt>
                <c:pt idx="10">
                  <c:v>GE</c:v>
                </c:pt>
                <c:pt idx="11">
                  <c:v>GR</c:v>
                </c:pt>
                <c:pt idx="12">
                  <c:v>IT</c:v>
                </c:pt>
                <c:pt idx="13">
                  <c:v>newEU13</c:v>
                </c:pt>
                <c:pt idx="14">
                  <c:v>PT</c:v>
                </c:pt>
                <c:pt idx="15">
                  <c:v>BE</c:v>
                </c:pt>
                <c:pt idx="16">
                  <c:v>EU-27</c:v>
                </c:pt>
                <c:pt idx="17">
                  <c:v>CZ</c:v>
                </c:pt>
                <c:pt idx="18">
                  <c:v>SE</c:v>
                </c:pt>
                <c:pt idx="19">
                  <c:v>DK</c:v>
                </c:pt>
                <c:pt idx="20">
                  <c:v>FI</c:v>
                </c:pt>
                <c:pt idx="21">
                  <c:v>oldEU15</c:v>
                </c:pt>
                <c:pt idx="22">
                  <c:v>SL</c:v>
                </c:pt>
                <c:pt idx="23">
                  <c:v>AT</c:v>
                </c:pt>
                <c:pt idx="24">
                  <c:v>SK</c:v>
                </c:pt>
                <c:pt idx="25">
                  <c:v>UK</c:v>
                </c:pt>
                <c:pt idx="26">
                  <c:v>FR</c:v>
                </c:pt>
                <c:pt idx="27">
                  <c:v>PL</c:v>
                </c:pt>
                <c:pt idx="28">
                  <c:v>ES</c:v>
                </c:pt>
                <c:pt idx="29">
                  <c:v>NL</c:v>
                </c:pt>
                <c:pt idx="30">
                  <c:v>NO</c:v>
                </c:pt>
                <c:pt idx="31">
                  <c:v>CH</c:v>
                </c:pt>
                <c:pt idx="32">
                  <c:v>LX</c:v>
                </c:pt>
                <c:pt idx="33">
                  <c:v>MAL</c:v>
                </c:pt>
                <c:pt idx="34">
                  <c:v>CY</c:v>
                </c:pt>
                <c:pt idx="35">
                  <c:v>ICE</c:v>
                </c:pt>
                <c:pt idx="36">
                  <c:v>IE</c:v>
                </c:pt>
                <c:pt idx="37">
                  <c:v>TU</c:v>
                </c:pt>
              </c:strCache>
            </c:strRef>
          </c:cat>
          <c:val>
            <c:numRef>
              <c:f>Sheet1!$T$53:$T$90</c:f>
              <c:numCache>
                <c:formatCode>General</c:formatCode>
                <c:ptCount val="38"/>
                <c:pt idx="2">
                  <c:v>27.5</c:v>
                </c:pt>
                <c:pt idx="3">
                  <c:v>27.4</c:v>
                </c:pt>
                <c:pt idx="4">
                  <c:v>25.3</c:v>
                </c:pt>
                <c:pt idx="5">
                  <c:v>24.2</c:v>
                </c:pt>
                <c:pt idx="6">
                  <c:v>23.6</c:v>
                </c:pt>
                <c:pt idx="7">
                  <c:v>23.2</c:v>
                </c:pt>
                <c:pt idx="8">
                  <c:v>22.3</c:v>
                </c:pt>
                <c:pt idx="9">
                  <c:v>22.2</c:v>
                </c:pt>
                <c:pt idx="10">
                  <c:v>21.6</c:v>
                </c:pt>
                <c:pt idx="11">
                  <c:v>20.8</c:v>
                </c:pt>
                <c:pt idx="12">
                  <c:v>20.6</c:v>
                </c:pt>
                <c:pt idx="13">
                  <c:v>20.207692307692309</c:v>
                </c:pt>
                <c:pt idx="14">
                  <c:v>19.8</c:v>
                </c:pt>
                <c:pt idx="15">
                  <c:v>18.899999999999999</c:v>
                </c:pt>
                <c:pt idx="16">
                  <c:v>18.74681</c:v>
                </c:pt>
                <c:pt idx="17">
                  <c:v>18.100000000000001</c:v>
                </c:pt>
                <c:pt idx="18">
                  <c:v>18</c:v>
                </c:pt>
                <c:pt idx="19">
                  <c:v>17.899999999999999</c:v>
                </c:pt>
                <c:pt idx="20">
                  <c:v>17.8</c:v>
                </c:pt>
                <c:pt idx="21">
                  <c:v>17.57333333333326</c:v>
                </c:pt>
                <c:pt idx="22">
                  <c:v>17.5</c:v>
                </c:pt>
                <c:pt idx="23">
                  <c:v>17</c:v>
                </c:pt>
                <c:pt idx="24">
                  <c:v>17</c:v>
                </c:pt>
                <c:pt idx="25">
                  <c:v>17</c:v>
                </c:pt>
                <c:pt idx="26">
                  <c:v>16.600000000000001</c:v>
                </c:pt>
                <c:pt idx="27">
                  <c:v>16.600000000000001</c:v>
                </c:pt>
                <c:pt idx="28">
                  <c:v>16</c:v>
                </c:pt>
                <c:pt idx="29">
                  <c:v>15.6</c:v>
                </c:pt>
                <c:pt idx="30">
                  <c:v>15.1</c:v>
                </c:pt>
                <c:pt idx="31">
                  <c:v>14.9</c:v>
                </c:pt>
                <c:pt idx="32">
                  <c:v>14.5</c:v>
                </c:pt>
                <c:pt idx="33">
                  <c:v>14.1</c:v>
                </c:pt>
                <c:pt idx="34">
                  <c:v>12.7</c:v>
                </c:pt>
                <c:pt idx="35">
                  <c:v>12.2</c:v>
                </c:pt>
                <c:pt idx="36">
                  <c:v>11.5</c:v>
                </c:pt>
                <c:pt idx="37">
                  <c:v>9.9</c:v>
                </c:pt>
              </c:numCache>
            </c:numRef>
          </c:val>
        </c:ser>
        <c:ser>
          <c:idx val="1"/>
          <c:order val="1"/>
          <c:tx>
            <c:strRef>
              <c:f>Sheet1!$U$52</c:f>
              <c:strCache>
                <c:ptCount val="1"/>
                <c:pt idx="0">
                  <c:v>P-ODR 2050</c:v>
                </c:pt>
              </c:strCache>
            </c:strRef>
          </c:tx>
          <c:spPr>
            <a:solidFill>
              <a:srgbClr val="FF0000"/>
            </a:solidFill>
          </c:spPr>
          <c:invertIfNegative val="0"/>
          <c:dPt>
            <c:idx val="13"/>
            <c:invertIfNegative val="0"/>
            <c:bubble3D val="0"/>
            <c:spPr>
              <a:solidFill>
                <a:srgbClr val="008000"/>
              </a:solidFill>
            </c:spPr>
          </c:dPt>
          <c:dPt>
            <c:idx val="21"/>
            <c:invertIfNegative val="0"/>
            <c:bubble3D val="0"/>
            <c:spPr>
              <a:solidFill>
                <a:srgbClr val="008000"/>
              </a:solidFill>
            </c:spPr>
          </c:dPt>
          <c:cat>
            <c:strRef>
              <c:f>Sheet1!$S$53:$S$90</c:f>
              <c:strCache>
                <c:ptCount val="38"/>
                <c:pt idx="0">
                  <c:v>US</c:v>
                </c:pt>
                <c:pt idx="1">
                  <c:v>JA</c:v>
                </c:pt>
                <c:pt idx="2">
                  <c:v>SER</c:v>
                </c:pt>
                <c:pt idx="3">
                  <c:v>BU</c:v>
                </c:pt>
                <c:pt idx="4">
                  <c:v>LAT</c:v>
                </c:pt>
                <c:pt idx="5">
                  <c:v>CRO</c:v>
                </c:pt>
                <c:pt idx="6">
                  <c:v>LIT</c:v>
                </c:pt>
                <c:pt idx="7">
                  <c:v>HU</c:v>
                </c:pt>
                <c:pt idx="8">
                  <c:v>EST</c:v>
                </c:pt>
                <c:pt idx="9">
                  <c:v>RO</c:v>
                </c:pt>
                <c:pt idx="10">
                  <c:v>GE</c:v>
                </c:pt>
                <c:pt idx="11">
                  <c:v>GR</c:v>
                </c:pt>
                <c:pt idx="12">
                  <c:v>IT</c:v>
                </c:pt>
                <c:pt idx="13">
                  <c:v>newEU13</c:v>
                </c:pt>
                <c:pt idx="14">
                  <c:v>PT</c:v>
                </c:pt>
                <c:pt idx="15">
                  <c:v>BE</c:v>
                </c:pt>
                <c:pt idx="16">
                  <c:v>EU-27</c:v>
                </c:pt>
                <c:pt idx="17">
                  <c:v>CZ</c:v>
                </c:pt>
                <c:pt idx="18">
                  <c:v>SE</c:v>
                </c:pt>
                <c:pt idx="19">
                  <c:v>DK</c:v>
                </c:pt>
                <c:pt idx="20">
                  <c:v>FI</c:v>
                </c:pt>
                <c:pt idx="21">
                  <c:v>oldEU15</c:v>
                </c:pt>
                <c:pt idx="22">
                  <c:v>SL</c:v>
                </c:pt>
                <c:pt idx="23">
                  <c:v>AT</c:v>
                </c:pt>
                <c:pt idx="24">
                  <c:v>SK</c:v>
                </c:pt>
                <c:pt idx="25">
                  <c:v>UK</c:v>
                </c:pt>
                <c:pt idx="26">
                  <c:v>FR</c:v>
                </c:pt>
                <c:pt idx="27">
                  <c:v>PL</c:v>
                </c:pt>
                <c:pt idx="28">
                  <c:v>ES</c:v>
                </c:pt>
                <c:pt idx="29">
                  <c:v>NL</c:v>
                </c:pt>
                <c:pt idx="30">
                  <c:v>NO</c:v>
                </c:pt>
                <c:pt idx="31">
                  <c:v>CH</c:v>
                </c:pt>
                <c:pt idx="32">
                  <c:v>LX</c:v>
                </c:pt>
                <c:pt idx="33">
                  <c:v>MAL</c:v>
                </c:pt>
                <c:pt idx="34">
                  <c:v>CY</c:v>
                </c:pt>
                <c:pt idx="35">
                  <c:v>ICE</c:v>
                </c:pt>
                <c:pt idx="36">
                  <c:v>IE</c:v>
                </c:pt>
                <c:pt idx="37">
                  <c:v>TU</c:v>
                </c:pt>
              </c:strCache>
            </c:strRef>
          </c:cat>
          <c:val>
            <c:numRef>
              <c:f>Sheet1!$U$53:$U$90</c:f>
              <c:numCache>
                <c:formatCode>General</c:formatCode>
                <c:ptCount val="38"/>
                <c:pt idx="2">
                  <c:v>32</c:v>
                </c:pt>
                <c:pt idx="3">
                  <c:v>35.9</c:v>
                </c:pt>
                <c:pt idx="4">
                  <c:v>30.7</c:v>
                </c:pt>
                <c:pt idx="5">
                  <c:v>33.5</c:v>
                </c:pt>
                <c:pt idx="6">
                  <c:v>29.4</c:v>
                </c:pt>
                <c:pt idx="7">
                  <c:v>28.6</c:v>
                </c:pt>
                <c:pt idx="8">
                  <c:v>25.9</c:v>
                </c:pt>
                <c:pt idx="9">
                  <c:v>30.4</c:v>
                </c:pt>
                <c:pt idx="10">
                  <c:v>31.3</c:v>
                </c:pt>
                <c:pt idx="11">
                  <c:v>25.8</c:v>
                </c:pt>
                <c:pt idx="12">
                  <c:v>27.4</c:v>
                </c:pt>
                <c:pt idx="13">
                  <c:v>28.3</c:v>
                </c:pt>
                <c:pt idx="14">
                  <c:v>26.5</c:v>
                </c:pt>
                <c:pt idx="15">
                  <c:v>22.8</c:v>
                </c:pt>
                <c:pt idx="16">
                  <c:v>25.675419999999999</c:v>
                </c:pt>
                <c:pt idx="17">
                  <c:v>27.1</c:v>
                </c:pt>
                <c:pt idx="18">
                  <c:v>21.1</c:v>
                </c:pt>
                <c:pt idx="19">
                  <c:v>22.6</c:v>
                </c:pt>
                <c:pt idx="20">
                  <c:v>23.5</c:v>
                </c:pt>
                <c:pt idx="21">
                  <c:v>23.993333333333268</c:v>
                </c:pt>
                <c:pt idx="22">
                  <c:v>27.1</c:v>
                </c:pt>
                <c:pt idx="23">
                  <c:v>25.4</c:v>
                </c:pt>
                <c:pt idx="24">
                  <c:v>30.6</c:v>
                </c:pt>
                <c:pt idx="25">
                  <c:v>21.3</c:v>
                </c:pt>
                <c:pt idx="26">
                  <c:v>22.6</c:v>
                </c:pt>
                <c:pt idx="27">
                  <c:v>26.5</c:v>
                </c:pt>
                <c:pt idx="28">
                  <c:v>24.2</c:v>
                </c:pt>
                <c:pt idx="29">
                  <c:v>27</c:v>
                </c:pt>
                <c:pt idx="30">
                  <c:v>20.7</c:v>
                </c:pt>
                <c:pt idx="31">
                  <c:v>24.2</c:v>
                </c:pt>
                <c:pt idx="32">
                  <c:v>21.3</c:v>
                </c:pt>
                <c:pt idx="33">
                  <c:v>25.9</c:v>
                </c:pt>
                <c:pt idx="34">
                  <c:v>19.2</c:v>
                </c:pt>
                <c:pt idx="35">
                  <c:v>19.2</c:v>
                </c:pt>
                <c:pt idx="36">
                  <c:v>17.100000000000001</c:v>
                </c:pt>
                <c:pt idx="37">
                  <c:v>18.8</c:v>
                </c:pt>
              </c:numCache>
            </c:numRef>
          </c:val>
        </c:ser>
        <c:dLbls>
          <c:showLegendKey val="0"/>
          <c:showVal val="0"/>
          <c:showCatName val="0"/>
          <c:showSerName val="0"/>
          <c:showPercent val="0"/>
          <c:showBubbleSize val="0"/>
        </c:dLbls>
        <c:gapWidth val="150"/>
        <c:axId val="129429888"/>
        <c:axId val="129431424"/>
      </c:barChart>
      <c:catAx>
        <c:axId val="129429888"/>
        <c:scaling>
          <c:orientation val="minMax"/>
        </c:scaling>
        <c:delete val="0"/>
        <c:axPos val="b"/>
        <c:majorTickMark val="out"/>
        <c:minorTickMark val="none"/>
        <c:tickLblPos val="nextTo"/>
        <c:crossAx val="129431424"/>
        <c:crosses val="autoZero"/>
        <c:auto val="1"/>
        <c:lblAlgn val="ctr"/>
        <c:lblOffset val="100"/>
        <c:noMultiLvlLbl val="0"/>
      </c:catAx>
      <c:valAx>
        <c:axId val="129431424"/>
        <c:scaling>
          <c:orientation val="minMax"/>
        </c:scaling>
        <c:delete val="0"/>
        <c:axPos val="l"/>
        <c:majorGridlines/>
        <c:numFmt formatCode="General" sourceLinked="1"/>
        <c:majorTickMark val="out"/>
        <c:minorTickMark val="none"/>
        <c:tickLblPos val="nextTo"/>
        <c:crossAx val="129429888"/>
        <c:crosses val="autoZero"/>
        <c:crossBetween val="between"/>
      </c:valAx>
    </c:plotArea>
    <c:legend>
      <c:legendPos val="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1126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2F12829-0986-4B7F-9345-F70D53A8F9D7}" type="datetimeFigureOut">
              <a:rPr lang="en-GB"/>
              <a:pPr>
                <a:defRPr/>
              </a:pPr>
              <a:t>07/04/2015</a:t>
            </a:fld>
            <a:endParaRPr lang="en-GB"/>
          </a:p>
        </p:txBody>
      </p:sp>
      <p:sp>
        <p:nvSpPr>
          <p:cNvPr id="1126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F57FB08-6CD7-4C69-BE62-5336FF5A6D17}" type="slidenum">
              <a:rPr lang="en-GB"/>
              <a:pPr>
                <a:defRPr/>
              </a:pPr>
              <a:t>‹Nr.›</a:t>
            </a:fld>
            <a:endParaRPr lang="en-GB"/>
          </a:p>
        </p:txBody>
      </p:sp>
    </p:spTree>
    <p:extLst>
      <p:ext uri="{BB962C8B-B14F-4D97-AF65-F5344CB8AC3E}">
        <p14:creationId xmlns:p14="http://schemas.microsoft.com/office/powerpoint/2010/main" val="92284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7A2D02-6CE8-4F5A-A4E4-FCA37F056C62}" type="datetimeFigureOut">
              <a:rPr lang="en-US"/>
              <a:pPr>
                <a:defRPr/>
              </a:pPr>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AA3EE2-A5A2-4DB7-9C9D-440648D34F03}" type="slidenum">
              <a:rPr lang="en-US"/>
              <a:pPr>
                <a:defRPr/>
              </a:pPr>
              <a:t>‹Nr.›</a:t>
            </a:fld>
            <a:endParaRPr lang="en-US"/>
          </a:p>
        </p:txBody>
      </p:sp>
    </p:spTree>
    <p:extLst>
      <p:ext uri="{BB962C8B-B14F-4D97-AF65-F5344CB8AC3E}">
        <p14:creationId xmlns:p14="http://schemas.microsoft.com/office/powerpoint/2010/main" val="5189264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A3EE2-A5A2-4DB7-9C9D-440648D34F03}" type="slidenum">
              <a:rPr lang="en-US" smtClean="0"/>
              <a:pPr>
                <a:defRPr/>
              </a:pPr>
              <a:t>19</a:t>
            </a:fld>
            <a:endParaRPr lang="en-US"/>
          </a:p>
        </p:txBody>
      </p:sp>
    </p:spTree>
    <p:extLst>
      <p:ext uri="{BB962C8B-B14F-4D97-AF65-F5344CB8AC3E}">
        <p14:creationId xmlns:p14="http://schemas.microsoft.com/office/powerpoint/2010/main" val="136782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pay their rent, mortgage or utility bills;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keep their home adequately warm;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face unexpected expenses;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eat meat or proteins regularly;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go on holiday;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television set;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washing machine;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car;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telephone.</a:t>
            </a:r>
          </a:p>
          <a:p>
            <a:endParaRPr lang="de-DE" dirty="0"/>
          </a:p>
        </p:txBody>
      </p:sp>
      <p:sp>
        <p:nvSpPr>
          <p:cNvPr id="4" name="Foliennummernplatzhalter 3"/>
          <p:cNvSpPr>
            <a:spLocks noGrp="1"/>
          </p:cNvSpPr>
          <p:nvPr>
            <p:ph type="sldNum" sz="quarter" idx="10"/>
          </p:nvPr>
        </p:nvSpPr>
        <p:spPr/>
        <p:txBody>
          <a:bodyPr/>
          <a:lstStyle/>
          <a:p>
            <a:fld id="{23642E4B-4C4D-664D-9DA7-99948BE2B1DE}" type="slidenum">
              <a:rPr lang="de-DE" smtClean="0"/>
              <a:pPr/>
              <a:t>23</a:t>
            </a:fld>
            <a:endParaRPr lang="de-DE"/>
          </a:p>
        </p:txBody>
      </p:sp>
    </p:spTree>
    <p:extLst>
      <p:ext uri="{BB962C8B-B14F-4D97-AF65-F5344CB8AC3E}">
        <p14:creationId xmlns:p14="http://schemas.microsoft.com/office/powerpoint/2010/main" val="363138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642E4B-4C4D-664D-9DA7-99948BE2B1DE}" type="slidenum">
              <a:rPr lang="de-DE" smtClean="0"/>
              <a:pPr/>
              <a:t>24</a:t>
            </a:fld>
            <a:endParaRPr lang="de-DE"/>
          </a:p>
        </p:txBody>
      </p:sp>
    </p:spTree>
    <p:extLst>
      <p:ext uri="{BB962C8B-B14F-4D97-AF65-F5344CB8AC3E}">
        <p14:creationId xmlns:p14="http://schemas.microsoft.com/office/powerpoint/2010/main" val="363138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Malta + </a:t>
            </a:r>
            <a:r>
              <a:rPr lang="de-DE" dirty="0" err="1" smtClean="0"/>
              <a:t>cyprus</a:t>
            </a:r>
            <a:r>
              <a:rPr lang="de-DE" baseline="0" dirty="0" smtClean="0"/>
              <a:t> </a:t>
            </a:r>
            <a:r>
              <a:rPr lang="de-DE" baseline="0" dirty="0" err="1" smtClean="0"/>
              <a:t>is</a:t>
            </a:r>
            <a:r>
              <a:rPr lang="de-DE" baseline="0" dirty="0" smtClean="0"/>
              <a:t> not on </a:t>
            </a:r>
            <a:r>
              <a:rPr lang="de-DE" baseline="0" dirty="0" err="1" smtClean="0"/>
              <a:t>the</a:t>
            </a:r>
            <a:r>
              <a:rPr lang="de-DE" baseline="0" dirty="0" smtClean="0"/>
              <a:t> </a:t>
            </a:r>
            <a:r>
              <a:rPr lang="de-DE" baseline="0" dirty="0" err="1" smtClean="0"/>
              <a:t>map</a:t>
            </a:r>
            <a:r>
              <a:rPr lang="de-DE" baseline="0" dirty="0" smtClean="0"/>
              <a:t> -&gt; </a:t>
            </a:r>
            <a:r>
              <a:rPr lang="de-DE" baseline="0" dirty="0" err="1" smtClean="0"/>
              <a:t>yellow</a:t>
            </a:r>
            <a:endParaRPr lang="de-DE" dirty="0"/>
          </a:p>
        </p:txBody>
      </p:sp>
      <p:sp>
        <p:nvSpPr>
          <p:cNvPr id="4" name="Foliennummernplatzhalter 3"/>
          <p:cNvSpPr>
            <a:spLocks noGrp="1"/>
          </p:cNvSpPr>
          <p:nvPr>
            <p:ph type="sldNum" sz="quarter" idx="10"/>
          </p:nvPr>
        </p:nvSpPr>
        <p:spPr/>
        <p:txBody>
          <a:bodyPr/>
          <a:lstStyle/>
          <a:p>
            <a:fld id="{23642E4B-4C4D-664D-9DA7-99948BE2B1DE}" type="slidenum">
              <a:rPr lang="de-DE" smtClean="0"/>
              <a:pPr/>
              <a:t>25</a:t>
            </a:fld>
            <a:endParaRPr lang="de-DE"/>
          </a:p>
        </p:txBody>
      </p:sp>
    </p:spTree>
    <p:extLst>
      <p:ext uri="{BB962C8B-B14F-4D97-AF65-F5344CB8AC3E}">
        <p14:creationId xmlns:p14="http://schemas.microsoft.com/office/powerpoint/2010/main" val="363138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Malta + </a:t>
            </a:r>
            <a:r>
              <a:rPr lang="de-DE" dirty="0" err="1" smtClean="0"/>
              <a:t>cyprus</a:t>
            </a:r>
            <a:r>
              <a:rPr lang="de-DE" baseline="0" dirty="0" smtClean="0"/>
              <a:t> </a:t>
            </a:r>
            <a:r>
              <a:rPr lang="de-DE" baseline="0" dirty="0" err="1" smtClean="0"/>
              <a:t>is</a:t>
            </a:r>
            <a:r>
              <a:rPr lang="de-DE" baseline="0" dirty="0" smtClean="0"/>
              <a:t> not on </a:t>
            </a:r>
            <a:r>
              <a:rPr lang="de-DE" baseline="0" dirty="0" err="1" smtClean="0"/>
              <a:t>the</a:t>
            </a:r>
            <a:r>
              <a:rPr lang="de-DE" baseline="0" dirty="0" smtClean="0"/>
              <a:t> </a:t>
            </a:r>
            <a:r>
              <a:rPr lang="de-DE" baseline="0" dirty="0" err="1" smtClean="0"/>
              <a:t>map</a:t>
            </a:r>
            <a:r>
              <a:rPr lang="de-DE" baseline="0" dirty="0" smtClean="0"/>
              <a:t> -&gt; </a:t>
            </a:r>
            <a:r>
              <a:rPr lang="de-DE" baseline="0" dirty="0" err="1" smtClean="0"/>
              <a:t>yellow</a:t>
            </a:r>
            <a:endParaRPr lang="de-DE" dirty="0"/>
          </a:p>
        </p:txBody>
      </p:sp>
      <p:sp>
        <p:nvSpPr>
          <p:cNvPr id="4" name="Foliennummernplatzhalter 3"/>
          <p:cNvSpPr>
            <a:spLocks noGrp="1"/>
          </p:cNvSpPr>
          <p:nvPr>
            <p:ph type="sldNum" sz="quarter" idx="10"/>
          </p:nvPr>
        </p:nvSpPr>
        <p:spPr/>
        <p:txBody>
          <a:bodyPr/>
          <a:lstStyle/>
          <a:p>
            <a:fld id="{23642E4B-4C4D-664D-9DA7-99948BE2B1DE}" type="slidenum">
              <a:rPr lang="de-DE" smtClean="0"/>
              <a:pPr/>
              <a:t>26</a:t>
            </a:fld>
            <a:endParaRPr lang="de-DE"/>
          </a:p>
        </p:txBody>
      </p:sp>
    </p:spTree>
    <p:extLst>
      <p:ext uri="{BB962C8B-B14F-4D97-AF65-F5344CB8AC3E}">
        <p14:creationId xmlns:p14="http://schemas.microsoft.com/office/powerpoint/2010/main" val="363138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A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D53EE6-4062-4F26-907A-3E1C75FB1054}"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C5BA4-F7A7-441E-911E-8A129DE3BD33}"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8C032E-C19A-4A39-915E-5E2C7D853EBA}"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E7E237-0CA5-4413-A455-45A1E635DAA1}"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549603-5044-4EE6-A688-70B18D654B46}"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921E5-8E0D-43E6-94FD-2B573A0D4D45}"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05A61862-4156-4089-B882-9B8BD3D5ACE1}" type="slidenum">
              <a:rPr lang="he-IL"/>
              <a:pPr>
                <a:defRPr/>
              </a:pPr>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idx="1"/>
          </p:nvPr>
        </p:nvSpPr>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A65784-5972-42AA-9284-B547A6C4B2A8}"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BDCAD-8C69-4F6F-886A-23AFD8BAB829}"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45F218-3420-4DB8-BDAE-EE579354D1A2}" type="datetimeFigureOut">
              <a:rPr lang="en-US"/>
              <a:pPr>
                <a:defRPr/>
              </a:pPr>
              <a:t>4/7/2015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7F0C8-8226-4403-AB0C-F129DA52B4B7}"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549F41-BBF4-420C-BAD0-28AD41C8846D}"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892E24-2BA9-493E-99DA-942CCD590088}"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1CB1CD-C490-4753-8B9F-A97F94251F8C}" type="datetimeFigureOut">
              <a:rPr lang="en-US"/>
              <a:pPr>
                <a:defRPr/>
              </a:pPr>
              <a:t>4/7/2015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5A87C6-8621-4A1C-8ABB-C144D6F03639}"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E36051-5EC7-449B-988D-342FDB5E28AD}" type="datetimeFigureOut">
              <a:rPr lang="en-US"/>
              <a:pPr>
                <a:defRPr/>
              </a:pPr>
              <a:t>4/7/2015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580A28-98A5-4E9A-847B-34858580C0BA}"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0A3EFF-8EB1-4991-9524-21690F00280B}" type="datetimeFigureOut">
              <a:rPr lang="en-US"/>
              <a:pPr>
                <a:defRPr/>
              </a:pPr>
              <a:t>4/7/2015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79FA6B-D585-4591-B954-CF8E011478D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80C54A-B15E-45F4-B7B3-3BDF69E5051A}"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CAF0AD-ABFE-4B69-A5E9-3F23307BCDE7}"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D9F375-101D-4EDF-81D1-8100DA4077E1}" type="datetimeFigureOut">
              <a:rPr lang="en-US"/>
              <a:pPr>
                <a:defRPr/>
              </a:pPr>
              <a:t>4/7/2015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435CE-C2AB-484D-A97A-5D2894C503BB}"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8F6765-2644-417F-9C57-D0790BA1CAAC}" type="datetimeFigureOut">
              <a:rPr lang="en-US"/>
              <a:pPr>
                <a:defRPr/>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FE60CE7-7748-4D81-8244-309673E1CBF6}" type="slidenum">
              <a:rPr lang="en-US"/>
              <a:pPr>
                <a:defRPr/>
              </a:pPr>
              <a:t>‹Nr.›</a:t>
            </a:fld>
            <a:endParaRPr lang="en-US"/>
          </a:p>
        </p:txBody>
      </p:sp>
      <p:pic>
        <p:nvPicPr>
          <p:cNvPr id="7" name="Picture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ndresearcher.sdu.dk:8080/portal/da/person/vanhuysse" TargetMode="External"/><Relationship Id="rId2" Type="http://schemas.openxmlformats.org/officeDocument/2006/relationships/hyperlink" Target="mailto:vanhuysse@sam.sdu.d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Microsoft_Excel_97-2003_Worksheet4.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Microsoft_Excel_97-2003_Worksheet5.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apers.ssrn.com/sol3/papers.cfm?abstract_id=179934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papers.ssrn.com/sol3/papers.cfm?abstract_id=1225672" TargetMode="External"/><Relationship Id="rId4" Type="http://schemas.openxmlformats.org/officeDocument/2006/relationships/hyperlink" Target="http://www.openpop.org/?p=403"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euro.centre.org/vanhuysse"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uro.centre.org/vanhuys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nsightsblog.oecdcode.org/?p=6142"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findresearcher.sdu.dk:8080/portal/da/person/vanhuysse" TargetMode="External"/><Relationship Id="rId4" Type="http://schemas.openxmlformats.org/officeDocument/2006/relationships/hyperlink" Target="mailto:vanhuysse@sam.sdu.d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88161"/>
            <a:ext cx="8686800" cy="2894012"/>
          </a:xfrm>
        </p:spPr>
        <p:txBody>
          <a:bodyPr/>
          <a:lstStyle/>
          <a:p>
            <a:pPr eaLnBrk="1" hangingPunct="1"/>
            <a:r>
              <a:rPr lang="en-US" sz="3800" b="1" dirty="0" smtClean="0">
                <a:solidFill>
                  <a:srgbClr val="FF0000"/>
                </a:solidFill>
              </a:rPr>
              <a:t/>
            </a:r>
            <a:br>
              <a:rPr lang="en-US" sz="3800" b="1" dirty="0" smtClean="0">
                <a:solidFill>
                  <a:srgbClr val="FF0000"/>
                </a:solidFill>
              </a:rPr>
            </a:br>
            <a:r>
              <a:rPr lang="en-US" b="1" dirty="0">
                <a:solidFill>
                  <a:srgbClr val="FF0000"/>
                </a:solidFill>
              </a:rPr>
              <a:t>C</a:t>
            </a:r>
            <a:r>
              <a:rPr lang="en-US" b="1" dirty="0" smtClean="0">
                <a:solidFill>
                  <a:srgbClr val="FF0000"/>
                </a:solidFill>
              </a:rPr>
              <a:t>entral European Welfare Pathways</a:t>
            </a:r>
            <a:r>
              <a:rPr lang="en-GB" dirty="0" smtClean="0"/>
              <a:t/>
            </a:r>
            <a:br>
              <a:rPr lang="en-GB" dirty="0" smtClean="0"/>
            </a:br>
            <a:r>
              <a:rPr lang="en-GB" sz="4000" b="1" dirty="0" smtClean="0"/>
              <a:t>Transition</a:t>
            </a:r>
            <a:r>
              <a:rPr lang="en-GB" sz="4000" b="1" dirty="0"/>
              <a:t>, Social Politics, </a:t>
            </a:r>
            <a:r>
              <a:rPr lang="en-GB" sz="4000" b="1" dirty="0" smtClean="0"/>
              <a:t/>
            </a:r>
            <a:br>
              <a:rPr lang="en-GB" sz="4000" b="1" dirty="0" smtClean="0"/>
            </a:br>
            <a:r>
              <a:rPr lang="en-GB" sz="4000" b="1" dirty="0" smtClean="0"/>
              <a:t>and </a:t>
            </a:r>
            <a:r>
              <a:rPr lang="en-GB" sz="4000" b="1" dirty="0"/>
              <a:t>Population Aging</a:t>
            </a:r>
            <a:r>
              <a:rPr lang="en-US" sz="3800" b="1" dirty="0" smtClean="0"/>
              <a:t/>
            </a:r>
            <a:br>
              <a:rPr lang="en-US" sz="3800" b="1" dirty="0" smtClean="0"/>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endParaRPr lang="en-US" sz="3000" b="1" dirty="0" smtClean="0">
              <a:solidFill>
                <a:srgbClr val="FF0000"/>
              </a:solidFill>
            </a:endParaRPr>
          </a:p>
        </p:txBody>
      </p:sp>
      <p:sp>
        <p:nvSpPr>
          <p:cNvPr id="17410" name="TextBox 4"/>
          <p:cNvSpPr txBox="1">
            <a:spLocks noChangeArrowheads="1"/>
          </p:cNvSpPr>
          <p:nvPr/>
        </p:nvSpPr>
        <p:spPr bwMode="auto">
          <a:xfrm>
            <a:off x="757238" y="3173233"/>
            <a:ext cx="7929562" cy="1631216"/>
          </a:xfrm>
          <a:prstGeom prst="rect">
            <a:avLst/>
          </a:prstGeom>
          <a:noFill/>
          <a:ln w="9525">
            <a:noFill/>
            <a:miter lim="800000"/>
            <a:headEnd/>
            <a:tailEnd/>
          </a:ln>
        </p:spPr>
        <p:txBody>
          <a:bodyPr>
            <a:spAutoFit/>
          </a:bodyPr>
          <a:lstStyle/>
          <a:p>
            <a:pPr algn="ctr"/>
            <a:r>
              <a:rPr lang="en-US" sz="2800" dirty="0"/>
              <a:t>Pieter </a:t>
            </a:r>
            <a:r>
              <a:rPr lang="en-US" sz="2800" dirty="0" smtClean="0"/>
              <a:t>Vanhuysse</a:t>
            </a:r>
            <a:endParaRPr lang="en-US" sz="2200" dirty="0" smtClean="0"/>
          </a:p>
          <a:p>
            <a:pPr algn="ctr"/>
            <a:r>
              <a:rPr lang="da-DK" dirty="0" smtClean="0"/>
              <a:t>Professor of </a:t>
            </a:r>
            <a:r>
              <a:rPr lang="da-DK" dirty="0" err="1" smtClean="0"/>
              <a:t>Comparative</a:t>
            </a:r>
            <a:r>
              <a:rPr lang="da-DK" dirty="0" smtClean="0"/>
              <a:t> </a:t>
            </a:r>
            <a:r>
              <a:rPr lang="da-DK" dirty="0" err="1" smtClean="0"/>
              <a:t>Welfare</a:t>
            </a:r>
            <a:r>
              <a:rPr lang="da-DK" dirty="0" smtClean="0"/>
              <a:t> State Research</a:t>
            </a:r>
          </a:p>
          <a:p>
            <a:pPr algn="ctr"/>
            <a:r>
              <a:rPr lang="da-DK" dirty="0" err="1" smtClean="0"/>
              <a:t>University</a:t>
            </a:r>
            <a:r>
              <a:rPr lang="da-DK" dirty="0" smtClean="0"/>
              <a:t> of Southern Denmark</a:t>
            </a:r>
          </a:p>
          <a:p>
            <a:pPr algn="ctr"/>
            <a:r>
              <a:rPr lang="da-DK" dirty="0" smtClean="0">
                <a:hlinkClick r:id="rId2"/>
              </a:rPr>
              <a:t>vanhuysse@sam.sdu.dk</a:t>
            </a:r>
            <a:endParaRPr lang="da-DK" dirty="0" smtClean="0"/>
          </a:p>
          <a:p>
            <a:pPr algn="ctr"/>
            <a:r>
              <a:rPr lang="en-US" dirty="0" smtClean="0">
                <a:hlinkClick r:id="rId3"/>
              </a:rPr>
              <a:t>http</a:t>
            </a:r>
            <a:r>
              <a:rPr lang="en-US" dirty="0">
                <a:hlinkClick r:id="rId3"/>
              </a:rPr>
              <a:t>://www.sam.sdu.dk/ansat/vanhuysse</a:t>
            </a:r>
            <a:endParaRPr lang="en-US" i="1" dirty="0"/>
          </a:p>
        </p:txBody>
      </p:sp>
      <p:sp>
        <p:nvSpPr>
          <p:cNvPr id="17412" name="TextBox 7"/>
          <p:cNvSpPr txBox="1">
            <a:spLocks noChangeArrowheads="1"/>
          </p:cNvSpPr>
          <p:nvPr/>
        </p:nvSpPr>
        <p:spPr bwMode="auto">
          <a:xfrm>
            <a:off x="800100" y="5727335"/>
            <a:ext cx="7696200" cy="584775"/>
          </a:xfrm>
          <a:prstGeom prst="rect">
            <a:avLst/>
          </a:prstGeom>
          <a:noFill/>
          <a:ln w="9525">
            <a:noFill/>
            <a:miter lim="800000"/>
            <a:headEnd/>
            <a:tailEnd/>
          </a:ln>
        </p:spPr>
        <p:txBody>
          <a:bodyPr>
            <a:spAutoFit/>
          </a:bodyPr>
          <a:lstStyle/>
          <a:p>
            <a:pPr algn="ctr"/>
            <a:r>
              <a:rPr lang="da-DK" sz="1600" dirty="0" smtClean="0"/>
              <a:t>JPI Conference on ‘</a:t>
            </a:r>
            <a:r>
              <a:rPr lang="da-DK" sz="1600" dirty="0" err="1" smtClean="0"/>
              <a:t>Demographic</a:t>
            </a:r>
            <a:r>
              <a:rPr lang="da-DK" sz="1600" dirty="0" smtClean="0"/>
              <a:t> Change in Central and Eastern Europe’, </a:t>
            </a:r>
          </a:p>
          <a:p>
            <a:pPr algn="ctr"/>
            <a:r>
              <a:rPr lang="da-DK" sz="1600" dirty="0" smtClean="0"/>
              <a:t>23 March 2015, BMW, Vienna </a:t>
            </a:r>
            <a:endParaRPr lang="en-US" sz="1600" dirty="0"/>
          </a:p>
        </p:txBody>
      </p:sp>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Grp="1" noChangeAspect="1"/>
          </p:cNvGraphicFramePr>
          <p:nvPr>
            <p:ph/>
          </p:nvPr>
        </p:nvGraphicFramePr>
        <p:xfrm>
          <a:off x="457200" y="1285875"/>
          <a:ext cx="8069263" cy="5535613"/>
        </p:xfrm>
        <a:graphic>
          <a:graphicData uri="http://schemas.openxmlformats.org/presentationml/2006/ole">
            <mc:AlternateContent xmlns:mc="http://schemas.openxmlformats.org/markup-compatibility/2006">
              <mc:Choice xmlns:v="urn:schemas-microsoft-com:vml" Requires="v">
                <p:oleObj spid="_x0000_s77850" name="Arbeitsblatt" r:id="rId4" imgW="9829800" imgH="6743700" progId="Excel.Sheet.8">
                  <p:embed/>
                </p:oleObj>
              </mc:Choice>
              <mc:Fallback>
                <p:oleObj name="Arbeitsblatt" r:id="rId4" imgW="9829800" imgH="67437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5875"/>
                        <a:ext cx="8069263"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7" name="Text Box 3"/>
          <p:cNvSpPr txBox="1">
            <a:spLocks noChangeArrowheads="1"/>
          </p:cNvSpPr>
          <p:nvPr/>
        </p:nvSpPr>
        <p:spPr bwMode="auto">
          <a:xfrm>
            <a:off x="7696200" y="1219200"/>
            <a:ext cx="1524000" cy="43656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4400" b="1">
                <a:latin typeface="Arial Narrow" pitchFamily="34" charset="0"/>
              </a:rPr>
              <a:t>…</a:t>
            </a:r>
            <a:r>
              <a:rPr lang="en-US" sz="1600">
                <a:latin typeface="Arial Narrow" pitchFamily="34" charset="0"/>
              </a:rPr>
              <a:t>Ice: 72.8</a:t>
            </a:r>
          </a:p>
        </p:txBody>
      </p:sp>
      <p:sp>
        <p:nvSpPr>
          <p:cNvPr id="77828" name="Rectangle 4"/>
          <p:cNvSpPr>
            <a:spLocks noChangeArrowheads="1"/>
          </p:cNvSpPr>
          <p:nvPr/>
        </p:nvSpPr>
        <p:spPr bwMode="auto">
          <a:xfrm>
            <a:off x="425450" y="247650"/>
            <a:ext cx="7974013" cy="971550"/>
          </a:xfrm>
          <a:prstGeom prst="rect">
            <a:avLst/>
          </a:prstGeom>
          <a:noFill/>
          <a:ln w="9525">
            <a:noFill/>
            <a:miter lim="800000"/>
            <a:headEnd/>
            <a:tailEnd/>
          </a:ln>
        </p:spPr>
        <p:txBody>
          <a:bodyPr anchor="ctr"/>
          <a:lstStyle/>
          <a:p>
            <a:pPr algn="ctr"/>
            <a:r>
              <a:rPr lang="en-US" sz="3800" b="1" dirty="0" smtClean="0">
                <a:solidFill>
                  <a:srgbClr val="FF0000"/>
                </a:solidFill>
              </a:rPr>
              <a:t>15 years on, activity </a:t>
            </a:r>
            <a:r>
              <a:rPr lang="en-US" sz="3800" b="1" dirty="0">
                <a:solidFill>
                  <a:srgbClr val="FF0000"/>
                </a:solidFill>
              </a:rPr>
              <a:t>rates still extremely low for ‘elderly’ men</a:t>
            </a:r>
          </a:p>
        </p:txBody>
      </p:sp>
      <p:sp>
        <p:nvSpPr>
          <p:cNvPr id="77829" name="Line 5"/>
          <p:cNvSpPr>
            <a:spLocks noChangeShapeType="1"/>
          </p:cNvSpPr>
          <p:nvPr/>
        </p:nvSpPr>
        <p:spPr bwMode="auto">
          <a:xfrm>
            <a:off x="3581400" y="1752600"/>
            <a:ext cx="0" cy="5105400"/>
          </a:xfrm>
          <a:prstGeom prst="line">
            <a:avLst/>
          </a:prstGeom>
          <a:noFill/>
          <a:ln w="9525">
            <a:solidFill>
              <a:schemeClr val="tx1"/>
            </a:solidFill>
            <a:round/>
            <a:headEnd/>
            <a:tailEnd/>
          </a:ln>
        </p:spPr>
        <p:txBody>
          <a:bodyPr/>
          <a:lstStyle/>
          <a:p>
            <a:endParaRPr lang="en-US"/>
          </a:p>
        </p:txBody>
      </p:sp>
      <p:sp>
        <p:nvSpPr>
          <p:cNvPr id="77830" name="Line 6"/>
          <p:cNvSpPr>
            <a:spLocks noChangeShapeType="1"/>
          </p:cNvSpPr>
          <p:nvPr/>
        </p:nvSpPr>
        <p:spPr bwMode="auto">
          <a:xfrm>
            <a:off x="2895600" y="1752600"/>
            <a:ext cx="0" cy="5105400"/>
          </a:xfrm>
          <a:prstGeom prst="line">
            <a:avLst/>
          </a:prstGeom>
          <a:noFill/>
          <a:ln w="9525">
            <a:solidFill>
              <a:schemeClr val="tx1"/>
            </a:solidFill>
            <a:round/>
            <a:headEnd/>
            <a:tailEnd/>
          </a:ln>
        </p:spPr>
        <p:txBody>
          <a:bodyPr/>
          <a:lstStyle/>
          <a:p>
            <a:endParaRPr lang="en-US"/>
          </a:p>
        </p:txBody>
      </p:sp>
      <p:sp>
        <p:nvSpPr>
          <p:cNvPr id="175112" name="Line 8"/>
          <p:cNvSpPr>
            <a:spLocks noChangeShapeType="1"/>
          </p:cNvSpPr>
          <p:nvPr/>
        </p:nvSpPr>
        <p:spPr bwMode="auto">
          <a:xfrm flipH="1">
            <a:off x="1371600" y="4876800"/>
            <a:ext cx="0" cy="7620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75113" name="Line 9"/>
          <p:cNvSpPr>
            <a:spLocks noChangeShapeType="1"/>
          </p:cNvSpPr>
          <p:nvPr/>
        </p:nvSpPr>
        <p:spPr bwMode="auto">
          <a:xfrm flipH="1">
            <a:off x="1828800" y="5181600"/>
            <a:ext cx="0" cy="7620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77834" name="Text Box 13"/>
          <p:cNvSpPr txBox="1">
            <a:spLocks noChangeArrowheads="1"/>
          </p:cNvSpPr>
          <p:nvPr/>
        </p:nvSpPr>
        <p:spPr bwMode="auto">
          <a:xfrm>
            <a:off x="1731586" y="5163496"/>
            <a:ext cx="1143000" cy="314325"/>
          </a:xfrm>
          <a:prstGeom prst="rect">
            <a:avLst/>
          </a:prstGeom>
          <a:solidFill>
            <a:srgbClr val="808080"/>
          </a:solidFill>
          <a:ln w="9525">
            <a:noFill/>
            <a:miter lim="800000"/>
            <a:headEnd/>
            <a:tailEnd/>
          </a:ln>
        </p:spPr>
        <p:txBody>
          <a:bodyPr lIns="101370" tIns="50685" rIns="101370" bIns="50685">
            <a:spAutoFit/>
          </a:bodyPr>
          <a:lstStyle/>
          <a:p>
            <a:pPr algn="r" defTabSz="1014413" eaLnBrk="0" hangingPunct="0">
              <a:lnSpc>
                <a:spcPct val="70000"/>
              </a:lnSpc>
              <a:spcBef>
                <a:spcPct val="50000"/>
              </a:spcBef>
            </a:pPr>
            <a:r>
              <a:rPr lang="en-US" sz="2000" b="1">
                <a:solidFill>
                  <a:schemeClr val="bg1"/>
                </a:solidFill>
                <a:latin typeface="Arial Narrow" pitchFamily="34" charset="0"/>
              </a:rPr>
              <a:t>V-4: 39</a:t>
            </a:r>
            <a:r>
              <a:rPr lang="cs-CZ" sz="2000" b="1">
                <a:solidFill>
                  <a:schemeClr val="bg1"/>
                </a:solidFill>
                <a:latin typeface="Arial Narrow" pitchFamily="34" charset="0"/>
              </a:rPr>
              <a:t> %</a:t>
            </a:r>
            <a:endParaRPr lang="en-US" sz="2000" b="1">
              <a:solidFill>
                <a:schemeClr val="bg1"/>
              </a:solidFill>
              <a:latin typeface="Arial Narrow" pitchFamily="34" charset="0"/>
            </a:endParaRPr>
          </a:p>
        </p:txBody>
      </p:sp>
      <p:sp>
        <p:nvSpPr>
          <p:cNvPr id="77837" name="Textplatzhalter 10"/>
          <p:cNvSpPr txBox="1">
            <a:spLocks/>
          </p:cNvSpPr>
          <p:nvPr/>
        </p:nvSpPr>
        <p:spPr bwMode="auto">
          <a:xfrm>
            <a:off x="3429000" y="6705600"/>
            <a:ext cx="2438400" cy="76200"/>
          </a:xfrm>
          <a:prstGeom prst="rect">
            <a:avLst/>
          </a:prstGeom>
          <a:noFill/>
          <a:ln w="9525">
            <a:noFill/>
            <a:miter lim="800000"/>
            <a:headEnd/>
            <a:tailEnd/>
          </a:ln>
        </p:spPr>
        <p:txBody>
          <a:bodyPr anchor="ctr"/>
          <a:lstStyle/>
          <a:p>
            <a:pPr eaLnBrk="0" hangingPunct="0">
              <a:spcBef>
                <a:spcPct val="20000"/>
              </a:spcBef>
            </a:pPr>
            <a:r>
              <a:rPr lang="en-GB" sz="1200">
                <a:solidFill>
                  <a:srgbClr val="FFFFFF"/>
                </a:solidFill>
                <a:latin typeface="Arial" charset="0"/>
                <a:ea typeface="ＭＳ Ｐゴシック"/>
                <a:cs typeface="ＭＳ Ｐゴシック"/>
              </a:rPr>
              <a:t>Pieter Vanhuysse, </a:t>
            </a:r>
            <a:r>
              <a:rPr lang="de-AT" sz="1200">
                <a:solidFill>
                  <a:srgbClr val="FFFFFF"/>
                </a:solidFill>
                <a:latin typeface="Arial" charset="0"/>
                <a:ea typeface="ＭＳ Ｐゴシック"/>
                <a:cs typeface="ＭＳ Ｐゴシック"/>
              </a:rPr>
              <a:t>April 2013</a:t>
            </a:r>
            <a:endParaRPr lang="en-GB" sz="1200">
              <a:solidFill>
                <a:srgbClr val="FFFFFF"/>
              </a:solidFill>
              <a:latin typeface="Arial" charset="0"/>
              <a:ea typeface="ＭＳ Ｐゴシック"/>
              <a:cs typeface="ＭＳ Ｐゴシック"/>
            </a:endParaRPr>
          </a:p>
        </p:txBody>
      </p:sp>
      <p:sp>
        <p:nvSpPr>
          <p:cNvPr id="77838" name="Text Box 13"/>
          <p:cNvSpPr txBox="1">
            <a:spLocks noChangeArrowheads="1"/>
          </p:cNvSpPr>
          <p:nvPr/>
        </p:nvSpPr>
        <p:spPr bwMode="auto">
          <a:xfrm>
            <a:off x="6883400" y="3880696"/>
            <a:ext cx="1398588" cy="314325"/>
          </a:xfrm>
          <a:prstGeom prst="rect">
            <a:avLst/>
          </a:prstGeom>
          <a:solidFill>
            <a:srgbClr val="808080"/>
          </a:solidFill>
          <a:ln w="9525">
            <a:noFill/>
            <a:miter lim="800000"/>
            <a:headEnd/>
            <a:tailEnd/>
          </a:ln>
        </p:spPr>
        <p:txBody>
          <a:bodyPr lIns="101370" tIns="50685" rIns="101370" bIns="50685">
            <a:spAutoFit/>
          </a:bodyPr>
          <a:lstStyle/>
          <a:p>
            <a:pPr algn="r" defTabSz="1014413" eaLnBrk="0" hangingPunct="0">
              <a:lnSpc>
                <a:spcPct val="70000"/>
              </a:lnSpc>
              <a:spcBef>
                <a:spcPct val="50000"/>
              </a:spcBef>
            </a:pPr>
            <a:r>
              <a:rPr lang="cs-CZ" sz="2000" b="1" dirty="0">
                <a:solidFill>
                  <a:schemeClr val="bg1"/>
                </a:solidFill>
                <a:latin typeface="Arial Narrow" pitchFamily="34" charset="0"/>
              </a:rPr>
              <a:t>EU 15</a:t>
            </a:r>
            <a:r>
              <a:rPr lang="en-US" sz="2000" b="1" dirty="0">
                <a:solidFill>
                  <a:schemeClr val="bg1"/>
                </a:solidFill>
                <a:latin typeface="Arial Narrow" pitchFamily="34" charset="0"/>
              </a:rPr>
              <a:t>: </a:t>
            </a:r>
            <a:r>
              <a:rPr lang="cs-CZ" sz="2000" b="1" dirty="0">
                <a:solidFill>
                  <a:schemeClr val="bg1"/>
                </a:solidFill>
                <a:latin typeface="Arial Narrow" pitchFamily="34" charset="0"/>
              </a:rPr>
              <a:t>48 %</a:t>
            </a:r>
            <a:endParaRPr lang="en-US" sz="2000" b="1" dirty="0">
              <a:solidFill>
                <a:schemeClr val="bg1"/>
              </a:solidFill>
              <a:latin typeface="Arial Narrow" pitchFamily="34" charset="0"/>
            </a:endParaRPr>
          </a:p>
        </p:txBody>
      </p:sp>
      <p:sp>
        <p:nvSpPr>
          <p:cNvPr id="15" name="Line 8"/>
          <p:cNvSpPr>
            <a:spLocks noChangeShapeType="1"/>
          </p:cNvSpPr>
          <p:nvPr/>
        </p:nvSpPr>
        <p:spPr bwMode="auto">
          <a:xfrm flipH="1">
            <a:off x="1249502" y="3848740"/>
            <a:ext cx="7032486" cy="0"/>
          </a:xfrm>
          <a:prstGeom prst="line">
            <a:avLst/>
          </a:prstGeom>
          <a:noFill/>
          <a:ln w="28575" cmpd="sng">
            <a:solidFill>
              <a:schemeClr val="tx1"/>
            </a:solidFill>
            <a:round/>
            <a:headEnd/>
            <a:tailEnd/>
          </a:ln>
        </p:spPr>
        <p:txBody>
          <a:bodyPr/>
          <a:lstStyle/>
          <a:p>
            <a:endParaRPr lang="en-US"/>
          </a:p>
        </p:txBody>
      </p:sp>
      <p:sp>
        <p:nvSpPr>
          <p:cNvPr id="16" name="Line 8"/>
          <p:cNvSpPr>
            <a:spLocks noChangeShapeType="1"/>
          </p:cNvSpPr>
          <p:nvPr/>
        </p:nvSpPr>
        <p:spPr bwMode="auto">
          <a:xfrm flipH="1">
            <a:off x="1236673" y="5118712"/>
            <a:ext cx="1658927" cy="0"/>
          </a:xfrm>
          <a:prstGeom prst="line">
            <a:avLst/>
          </a:prstGeom>
          <a:noFill/>
          <a:ln w="28575" cmpd="sng">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2"/>
                                        </p:tgtEl>
                                        <p:attrNameLst>
                                          <p:attrName>style.visibility</p:attrName>
                                        </p:attrNameLst>
                                      </p:cBhvr>
                                      <p:to>
                                        <p:strVal val="visible"/>
                                      </p:to>
                                    </p:set>
                                    <p:anim calcmode="lin" valueType="num">
                                      <p:cBhvr additive="base">
                                        <p:cTn id="7" dur="500" fill="hold"/>
                                        <p:tgtEl>
                                          <p:spTgt spid="175112"/>
                                        </p:tgtEl>
                                        <p:attrNameLst>
                                          <p:attrName>ppt_x</p:attrName>
                                        </p:attrNameLst>
                                      </p:cBhvr>
                                      <p:tavLst>
                                        <p:tav tm="0">
                                          <p:val>
                                            <p:strVal val="#ppt_x"/>
                                          </p:val>
                                        </p:tav>
                                        <p:tav tm="100000">
                                          <p:val>
                                            <p:strVal val="#ppt_x"/>
                                          </p:val>
                                        </p:tav>
                                      </p:tavLst>
                                    </p:anim>
                                    <p:anim calcmode="lin" valueType="num">
                                      <p:cBhvr additive="base">
                                        <p:cTn id="8" dur="500" fill="hold"/>
                                        <p:tgtEl>
                                          <p:spTgt spid="175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13"/>
                                        </p:tgtEl>
                                        <p:attrNameLst>
                                          <p:attrName>style.visibility</p:attrName>
                                        </p:attrNameLst>
                                      </p:cBhvr>
                                      <p:to>
                                        <p:strVal val="visible"/>
                                      </p:to>
                                    </p:set>
                                    <p:anim calcmode="lin" valueType="num">
                                      <p:cBhvr additive="base">
                                        <p:cTn id="13" dur="500" fill="hold"/>
                                        <p:tgtEl>
                                          <p:spTgt spid="175113"/>
                                        </p:tgtEl>
                                        <p:attrNameLst>
                                          <p:attrName>ppt_x</p:attrName>
                                        </p:attrNameLst>
                                      </p:cBhvr>
                                      <p:tavLst>
                                        <p:tav tm="0">
                                          <p:val>
                                            <p:strVal val="#ppt_x"/>
                                          </p:val>
                                        </p:tav>
                                        <p:tav tm="100000">
                                          <p:val>
                                            <p:strVal val="#ppt_x"/>
                                          </p:val>
                                        </p:tav>
                                      </p:tavLst>
                                    </p:anim>
                                    <p:anim calcmode="lin" valueType="num">
                                      <p:cBhvr additive="base">
                                        <p:cTn id="14" dur="500" fill="hold"/>
                                        <p:tgtEl>
                                          <p:spTgt spid="175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animBg="1"/>
      <p:bldP spid="1751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52914" y="142347"/>
            <a:ext cx="9057220" cy="1119187"/>
          </a:xfrm>
        </p:spPr>
        <p:txBody>
          <a:bodyPr>
            <a:noAutofit/>
          </a:bodyPr>
          <a:lstStyle/>
          <a:p>
            <a:pPr eaLnBrk="1" hangingPunct="1"/>
            <a:r>
              <a:rPr lang="en-US" sz="3800" b="1" dirty="0" smtClean="0">
                <a:solidFill>
                  <a:srgbClr val="FF0000"/>
                </a:solidFill>
              </a:rPr>
              <a:t>… and they remained lower still                      for ‘elderly’ women</a:t>
            </a:r>
          </a:p>
        </p:txBody>
      </p:sp>
      <p:graphicFrame>
        <p:nvGraphicFramePr>
          <p:cNvPr id="78850" name="Object 2"/>
          <p:cNvGraphicFramePr>
            <a:graphicFrameLocks noGrp="1" noChangeAspect="1"/>
          </p:cNvGraphicFramePr>
          <p:nvPr>
            <p:ph idx="1"/>
          </p:nvPr>
        </p:nvGraphicFramePr>
        <p:xfrm>
          <a:off x="838200" y="1261534"/>
          <a:ext cx="7102475" cy="5288491"/>
        </p:xfrm>
        <a:graphic>
          <a:graphicData uri="http://schemas.openxmlformats.org/presentationml/2006/ole">
            <mc:AlternateContent xmlns:mc="http://schemas.openxmlformats.org/markup-compatibility/2006">
              <mc:Choice xmlns:v="urn:schemas-microsoft-com:vml" Requires="v">
                <p:oleObj spid="_x0000_s78875" name="Arbeitsblatt" r:id="rId4" imgW="9829800" imgH="6743700" progId="Excel.Sheet.8">
                  <p:embed/>
                </p:oleObj>
              </mc:Choice>
              <mc:Fallback>
                <p:oleObj name="Arbeitsblatt" r:id="rId4" imgW="9829800" imgH="67437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61534"/>
                        <a:ext cx="7102475" cy="528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2" name="Line 4"/>
          <p:cNvSpPr>
            <a:spLocks noChangeShapeType="1"/>
          </p:cNvSpPr>
          <p:nvPr/>
        </p:nvSpPr>
        <p:spPr bwMode="auto">
          <a:xfrm>
            <a:off x="3581400" y="1752600"/>
            <a:ext cx="0" cy="5105400"/>
          </a:xfrm>
          <a:prstGeom prst="line">
            <a:avLst/>
          </a:prstGeom>
          <a:noFill/>
          <a:ln w="9525">
            <a:solidFill>
              <a:schemeClr val="tx1"/>
            </a:solidFill>
            <a:round/>
            <a:headEnd/>
            <a:tailEnd/>
          </a:ln>
        </p:spPr>
        <p:txBody>
          <a:bodyPr/>
          <a:lstStyle/>
          <a:p>
            <a:endParaRPr lang="en-US"/>
          </a:p>
        </p:txBody>
      </p:sp>
      <p:sp>
        <p:nvSpPr>
          <p:cNvPr id="78853" name="Line 5"/>
          <p:cNvSpPr>
            <a:spLocks noChangeShapeType="1"/>
          </p:cNvSpPr>
          <p:nvPr/>
        </p:nvSpPr>
        <p:spPr bwMode="auto">
          <a:xfrm>
            <a:off x="2895600" y="1752600"/>
            <a:ext cx="0" cy="5105400"/>
          </a:xfrm>
          <a:prstGeom prst="line">
            <a:avLst/>
          </a:prstGeom>
          <a:noFill/>
          <a:ln w="9525">
            <a:solidFill>
              <a:schemeClr val="tx1"/>
            </a:solidFill>
            <a:round/>
            <a:headEnd/>
            <a:tailEnd/>
          </a:ln>
        </p:spPr>
        <p:txBody>
          <a:bodyPr/>
          <a:lstStyle/>
          <a:p>
            <a:endParaRPr lang="en-US"/>
          </a:p>
        </p:txBody>
      </p:sp>
      <p:sp>
        <p:nvSpPr>
          <p:cNvPr id="78857" name="Text Box 13"/>
          <p:cNvSpPr txBox="1">
            <a:spLocks noChangeArrowheads="1"/>
          </p:cNvSpPr>
          <p:nvPr/>
        </p:nvSpPr>
        <p:spPr bwMode="auto">
          <a:xfrm>
            <a:off x="1664990" y="4858442"/>
            <a:ext cx="1143000" cy="314325"/>
          </a:xfrm>
          <a:prstGeom prst="rect">
            <a:avLst/>
          </a:prstGeom>
          <a:solidFill>
            <a:srgbClr val="808080"/>
          </a:solidFill>
          <a:ln w="9525">
            <a:noFill/>
            <a:miter lim="800000"/>
            <a:headEnd/>
            <a:tailEnd/>
          </a:ln>
        </p:spPr>
        <p:txBody>
          <a:bodyPr lIns="101370" tIns="50685" rIns="101370" bIns="50685">
            <a:spAutoFit/>
          </a:bodyPr>
          <a:lstStyle/>
          <a:p>
            <a:pPr algn="r" defTabSz="1014413" eaLnBrk="0" hangingPunct="0">
              <a:lnSpc>
                <a:spcPct val="70000"/>
              </a:lnSpc>
              <a:spcBef>
                <a:spcPct val="50000"/>
              </a:spcBef>
            </a:pPr>
            <a:r>
              <a:rPr lang="en-US" sz="2000" b="1">
                <a:solidFill>
                  <a:schemeClr val="bg1"/>
                </a:solidFill>
                <a:latin typeface="Arial Narrow" pitchFamily="34" charset="0"/>
              </a:rPr>
              <a:t>V-4: 3</a:t>
            </a:r>
            <a:r>
              <a:rPr lang="cs-CZ" sz="2000" b="1">
                <a:solidFill>
                  <a:schemeClr val="bg1"/>
                </a:solidFill>
                <a:latin typeface="Arial Narrow" pitchFamily="34" charset="0"/>
              </a:rPr>
              <a:t>1 %</a:t>
            </a:r>
            <a:endParaRPr lang="en-US" sz="2000" b="1">
              <a:solidFill>
                <a:schemeClr val="bg1"/>
              </a:solidFill>
              <a:latin typeface="Arial Narrow" pitchFamily="34" charset="0"/>
            </a:endParaRPr>
          </a:p>
        </p:txBody>
      </p:sp>
      <p:sp>
        <p:nvSpPr>
          <p:cNvPr id="78858" name="Text Box 13"/>
          <p:cNvSpPr txBox="1">
            <a:spLocks noChangeArrowheads="1"/>
          </p:cNvSpPr>
          <p:nvPr/>
        </p:nvSpPr>
        <p:spPr bwMode="auto">
          <a:xfrm>
            <a:off x="6211074" y="4075934"/>
            <a:ext cx="1460500" cy="314325"/>
          </a:xfrm>
          <a:prstGeom prst="rect">
            <a:avLst/>
          </a:prstGeom>
          <a:solidFill>
            <a:srgbClr val="808080"/>
          </a:solidFill>
          <a:ln w="9525">
            <a:noFill/>
            <a:miter lim="800000"/>
            <a:headEnd/>
            <a:tailEnd/>
          </a:ln>
        </p:spPr>
        <p:txBody>
          <a:bodyPr lIns="101370" tIns="50685" rIns="101370" bIns="50685">
            <a:spAutoFit/>
          </a:bodyPr>
          <a:lstStyle/>
          <a:p>
            <a:pPr algn="r" defTabSz="1014413" eaLnBrk="0" hangingPunct="0">
              <a:lnSpc>
                <a:spcPct val="70000"/>
              </a:lnSpc>
              <a:spcBef>
                <a:spcPct val="50000"/>
              </a:spcBef>
            </a:pPr>
            <a:r>
              <a:rPr lang="cs-CZ" sz="2000" b="1" dirty="0">
                <a:solidFill>
                  <a:schemeClr val="bg1"/>
                </a:solidFill>
                <a:latin typeface="Arial Narrow" pitchFamily="34" charset="0"/>
              </a:rPr>
              <a:t>EU 15</a:t>
            </a:r>
            <a:r>
              <a:rPr lang="en-US" sz="2000" b="1" dirty="0">
                <a:solidFill>
                  <a:schemeClr val="bg1"/>
                </a:solidFill>
                <a:latin typeface="Arial Narrow" pitchFamily="34" charset="0"/>
              </a:rPr>
              <a:t>: 3</a:t>
            </a:r>
            <a:r>
              <a:rPr lang="cs-CZ" sz="2000" b="1" dirty="0">
                <a:solidFill>
                  <a:schemeClr val="bg1"/>
                </a:solidFill>
                <a:latin typeface="Arial Narrow" pitchFamily="34" charset="0"/>
              </a:rPr>
              <a:t>8 %</a:t>
            </a:r>
            <a:endParaRPr lang="en-US" sz="2000" b="1" dirty="0">
              <a:solidFill>
                <a:schemeClr val="bg1"/>
              </a:solidFill>
              <a:latin typeface="Arial Narrow" pitchFamily="34" charset="0"/>
            </a:endParaRPr>
          </a:p>
        </p:txBody>
      </p:sp>
      <p:sp>
        <p:nvSpPr>
          <p:cNvPr id="11" name="Line 8"/>
          <p:cNvSpPr>
            <a:spLocks noChangeShapeType="1"/>
          </p:cNvSpPr>
          <p:nvPr/>
        </p:nvSpPr>
        <p:spPr bwMode="auto">
          <a:xfrm flipH="1">
            <a:off x="1467594" y="4785184"/>
            <a:ext cx="1428005" cy="0"/>
          </a:xfrm>
          <a:prstGeom prst="line">
            <a:avLst/>
          </a:prstGeom>
          <a:noFill/>
          <a:ln w="28575" cmpd="sng">
            <a:solidFill>
              <a:schemeClr val="tx1"/>
            </a:solidFill>
            <a:round/>
            <a:headEnd/>
            <a:tailEnd/>
          </a:ln>
        </p:spPr>
        <p:txBody>
          <a:bodyPr/>
          <a:lstStyle/>
          <a:p>
            <a:endParaRPr lang="en-US"/>
          </a:p>
        </p:txBody>
      </p:sp>
      <p:sp>
        <p:nvSpPr>
          <p:cNvPr id="12" name="Line 8"/>
          <p:cNvSpPr>
            <a:spLocks noChangeShapeType="1"/>
          </p:cNvSpPr>
          <p:nvPr/>
        </p:nvSpPr>
        <p:spPr bwMode="auto">
          <a:xfrm flipH="1">
            <a:off x="1467595" y="4028332"/>
            <a:ext cx="6473080" cy="0"/>
          </a:xfrm>
          <a:prstGeom prst="line">
            <a:avLst/>
          </a:prstGeom>
          <a:noFill/>
          <a:ln w="28575" cmpd="sng">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300" y="112713"/>
            <a:ext cx="8748713" cy="1150937"/>
          </a:xfrm>
        </p:spPr>
        <p:txBody>
          <a:bodyPr rtlCol="0">
            <a:normAutofit fontScale="90000"/>
          </a:bodyPr>
          <a:lstStyle/>
          <a:p>
            <a:pPr eaLnBrk="1" fontAlgn="auto" hangingPunct="1">
              <a:spcAft>
                <a:spcPts val="0"/>
              </a:spcAft>
              <a:defRPr/>
            </a:pPr>
            <a:r>
              <a:rPr lang="en-US" sz="3778" b="1" dirty="0" smtClean="0">
                <a:solidFill>
                  <a:srgbClr val="FF0000"/>
                </a:solidFill>
              </a:rPr>
              <a:t>Mechanisms towards</a:t>
            </a:r>
            <a:r>
              <a:rPr lang="en-US" sz="3778" b="1" i="1" dirty="0" smtClean="0">
                <a:solidFill>
                  <a:srgbClr val="FF0000"/>
                </a:solidFill>
              </a:rPr>
              <a:t> </a:t>
            </a:r>
            <a:r>
              <a:rPr lang="en-US" sz="3778" b="1" i="1" dirty="0" err="1" smtClean="0">
                <a:solidFill>
                  <a:srgbClr val="FF0000"/>
                </a:solidFill>
              </a:rPr>
              <a:t>EBiSS</a:t>
            </a:r>
            <a:r>
              <a:rPr lang="en-US" sz="3778" b="1" dirty="0" smtClean="0">
                <a:solidFill>
                  <a:srgbClr val="FF0000"/>
                </a:solidFill>
              </a:rPr>
              <a:t> in CE: </a:t>
            </a:r>
            <a:r>
              <a:rPr lang="en-US" sz="4889" b="1" i="1" dirty="0" smtClean="0">
                <a:solidFill>
                  <a:srgbClr val="FF0000"/>
                </a:solidFill>
              </a:rPr>
              <a:t>t</a:t>
            </a:r>
            <a:r>
              <a:rPr lang="en-US" sz="3200" b="1" i="1" dirty="0" smtClean="0">
                <a:solidFill>
                  <a:srgbClr val="FF0000"/>
                </a:solidFill>
              </a:rPr>
              <a:t>3</a:t>
            </a:r>
            <a:r>
              <a:rPr lang="en-US" sz="4000" b="1" dirty="0" smtClean="0">
                <a:solidFill>
                  <a:srgbClr val="FFFF00"/>
                </a:solidFill>
              </a:rPr>
              <a:t/>
            </a:r>
            <a:br>
              <a:rPr lang="en-US" sz="4000" b="1" dirty="0" smtClean="0">
                <a:solidFill>
                  <a:srgbClr val="FFFF00"/>
                </a:solidFill>
              </a:rPr>
            </a:br>
            <a:endParaRPr lang="en-US" sz="4000" b="1" dirty="0">
              <a:solidFill>
                <a:srgbClr val="FFFF00"/>
              </a:solidFill>
            </a:endParaRPr>
          </a:p>
        </p:txBody>
      </p:sp>
      <p:sp>
        <p:nvSpPr>
          <p:cNvPr id="101378" name="Line 3"/>
          <p:cNvSpPr>
            <a:spLocks noChangeShapeType="1"/>
          </p:cNvSpPr>
          <p:nvPr/>
        </p:nvSpPr>
        <p:spPr bwMode="auto">
          <a:xfrm>
            <a:off x="762000" y="5867400"/>
            <a:ext cx="7924800" cy="0"/>
          </a:xfrm>
          <a:prstGeom prst="line">
            <a:avLst/>
          </a:prstGeom>
          <a:noFill/>
          <a:ln w="76200">
            <a:solidFill>
              <a:schemeClr val="tx1"/>
            </a:solidFill>
            <a:round/>
            <a:headEnd/>
            <a:tailEnd type="triangle" w="med" len="med"/>
          </a:ln>
        </p:spPr>
        <p:txBody>
          <a:bodyPr lIns="101370" tIns="50685" rIns="101370" bIns="50685">
            <a:spAutoFit/>
          </a:bodyPr>
          <a:lstStyle/>
          <a:p>
            <a:endParaRPr lang="en-US"/>
          </a:p>
        </p:txBody>
      </p:sp>
      <p:sp>
        <p:nvSpPr>
          <p:cNvPr id="101379" name="Text Box 4"/>
          <p:cNvSpPr txBox="1">
            <a:spLocks noChangeArrowheads="1"/>
          </p:cNvSpPr>
          <p:nvPr/>
        </p:nvSpPr>
        <p:spPr bwMode="auto">
          <a:xfrm>
            <a:off x="533400" y="6084888"/>
            <a:ext cx="685800" cy="315912"/>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a:t>t1</a:t>
            </a:r>
          </a:p>
        </p:txBody>
      </p:sp>
      <p:sp>
        <p:nvSpPr>
          <p:cNvPr id="101380" name="Oval 7"/>
          <p:cNvSpPr>
            <a:spLocks noChangeArrowheads="1"/>
          </p:cNvSpPr>
          <p:nvPr/>
        </p:nvSpPr>
        <p:spPr bwMode="auto">
          <a:xfrm>
            <a:off x="609600" y="2819400"/>
            <a:ext cx="1981200" cy="1905000"/>
          </a:xfrm>
          <a:prstGeom prst="ellipse">
            <a:avLst/>
          </a:prstGeom>
          <a:noFill/>
          <a:ln w="9525">
            <a:noFill/>
            <a:round/>
            <a:headEnd/>
            <a:tailEnd/>
          </a:ln>
        </p:spPr>
        <p:txBody>
          <a:bodyPr wrap="none" lIns="101370" tIns="50685" rIns="101370" bIns="50685" anchor="ctr">
            <a:spAutoFit/>
          </a:bodyPr>
          <a:lstStyle/>
          <a:p>
            <a:endParaRPr lang="en-GB"/>
          </a:p>
        </p:txBody>
      </p:sp>
      <p:sp>
        <p:nvSpPr>
          <p:cNvPr id="101381" name="Text Box 8"/>
          <p:cNvSpPr txBox="1">
            <a:spLocks noChangeArrowheads="1"/>
          </p:cNvSpPr>
          <p:nvPr/>
        </p:nvSpPr>
        <p:spPr bwMode="auto">
          <a:xfrm>
            <a:off x="341313" y="3375025"/>
            <a:ext cx="2368550" cy="1028767"/>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dirty="0">
                <a:ea typeface="Times New Roman" pitchFamily="18" charset="0"/>
                <a:cs typeface="Calibri" pitchFamily="34" charset="0"/>
              </a:rPr>
              <a:t>Non-elderly retirement booms</a:t>
            </a:r>
            <a:r>
              <a:rPr lang="en-US" sz="2800" dirty="0" smtClean="0">
                <a:ea typeface="Times New Roman" pitchFamily="18" charset="0"/>
                <a:cs typeface="Calibri" pitchFamily="34" charset="0"/>
              </a:rPr>
              <a:t> </a:t>
            </a:r>
            <a:endParaRPr lang="en-US" sz="2800" dirty="0">
              <a:ea typeface="Times New Roman" pitchFamily="18" charset="0"/>
              <a:cs typeface="Calibri" pitchFamily="34" charset="0"/>
            </a:endParaRPr>
          </a:p>
        </p:txBody>
      </p:sp>
      <p:sp>
        <p:nvSpPr>
          <p:cNvPr id="101382" name="Text Box 9"/>
          <p:cNvSpPr txBox="1">
            <a:spLocks noChangeArrowheads="1"/>
          </p:cNvSpPr>
          <p:nvPr/>
        </p:nvSpPr>
        <p:spPr bwMode="auto">
          <a:xfrm>
            <a:off x="3060700" y="3057525"/>
            <a:ext cx="2339975" cy="1028700"/>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a:solidFill>
                  <a:srgbClr val="000000"/>
                </a:solidFill>
                <a:ea typeface="Times New Roman" pitchFamily="18" charset="0"/>
                <a:cs typeface="Calibri" pitchFamily="34" charset="0"/>
              </a:rPr>
              <a:t>Larger pensioner constituencies</a:t>
            </a:r>
          </a:p>
        </p:txBody>
      </p:sp>
      <p:sp>
        <p:nvSpPr>
          <p:cNvPr id="101383" name="Line 11"/>
          <p:cNvSpPr>
            <a:spLocks noChangeShapeType="1"/>
          </p:cNvSpPr>
          <p:nvPr/>
        </p:nvSpPr>
        <p:spPr bwMode="auto">
          <a:xfrm flipH="1" flipV="1">
            <a:off x="2209800" y="3733800"/>
            <a:ext cx="457200" cy="76200"/>
          </a:xfrm>
          <a:prstGeom prst="line">
            <a:avLst/>
          </a:prstGeom>
          <a:noFill/>
          <a:ln w="9525">
            <a:noFill/>
            <a:round/>
            <a:headEnd/>
            <a:tailEnd type="triangle" w="med" len="med"/>
          </a:ln>
        </p:spPr>
        <p:txBody>
          <a:bodyPr lIns="101370" tIns="50685" rIns="101370" bIns="50685">
            <a:spAutoFit/>
          </a:bodyPr>
          <a:lstStyle/>
          <a:p>
            <a:endParaRPr lang="en-US"/>
          </a:p>
        </p:txBody>
      </p:sp>
      <p:sp>
        <p:nvSpPr>
          <p:cNvPr id="101384" name="Line 12"/>
          <p:cNvSpPr>
            <a:spLocks noChangeShapeType="1"/>
          </p:cNvSpPr>
          <p:nvPr/>
        </p:nvSpPr>
        <p:spPr bwMode="auto">
          <a:xfrm>
            <a:off x="2286000" y="3733800"/>
            <a:ext cx="533400" cy="0"/>
          </a:xfrm>
          <a:prstGeom prst="line">
            <a:avLst/>
          </a:prstGeom>
          <a:noFill/>
          <a:ln w="57150">
            <a:solidFill>
              <a:schemeClr val="bg1"/>
            </a:solidFill>
            <a:round/>
            <a:headEnd/>
            <a:tailEnd type="triangle" w="med" len="med"/>
          </a:ln>
        </p:spPr>
        <p:txBody>
          <a:bodyPr lIns="101370" tIns="50685" rIns="101370" bIns="50685">
            <a:spAutoFit/>
          </a:bodyPr>
          <a:lstStyle/>
          <a:p>
            <a:endParaRPr lang="en-US"/>
          </a:p>
        </p:txBody>
      </p:sp>
      <p:sp>
        <p:nvSpPr>
          <p:cNvPr id="101386" name="Line 14"/>
          <p:cNvSpPr>
            <a:spLocks noChangeShapeType="1"/>
          </p:cNvSpPr>
          <p:nvPr/>
        </p:nvSpPr>
        <p:spPr bwMode="auto">
          <a:xfrm flipV="1">
            <a:off x="1524000" y="2362200"/>
            <a:ext cx="990600" cy="762000"/>
          </a:xfrm>
          <a:prstGeom prst="line">
            <a:avLst/>
          </a:prstGeom>
          <a:noFill/>
          <a:ln w="57150">
            <a:solidFill>
              <a:schemeClr val="bg1"/>
            </a:solidFill>
            <a:round/>
            <a:headEnd/>
            <a:tailEnd type="triangle" w="med" len="med"/>
          </a:ln>
        </p:spPr>
        <p:txBody>
          <a:bodyPr lIns="101370" tIns="50685" rIns="101370" bIns="50685">
            <a:spAutoFit/>
          </a:bodyPr>
          <a:lstStyle/>
          <a:p>
            <a:endParaRPr lang="en-US"/>
          </a:p>
        </p:txBody>
      </p:sp>
      <p:sp>
        <p:nvSpPr>
          <p:cNvPr id="101388" name="Line 12"/>
          <p:cNvSpPr>
            <a:spLocks noChangeShapeType="1"/>
          </p:cNvSpPr>
          <p:nvPr/>
        </p:nvSpPr>
        <p:spPr bwMode="auto">
          <a:xfrm>
            <a:off x="1981200" y="4572000"/>
            <a:ext cx="1676400" cy="0"/>
          </a:xfrm>
          <a:prstGeom prst="line">
            <a:avLst/>
          </a:prstGeom>
          <a:noFill/>
          <a:ln w="57150">
            <a:solidFill>
              <a:schemeClr val="bg1"/>
            </a:solidFill>
            <a:round/>
            <a:headEnd/>
            <a:tailEnd type="triangle" w="med" len="med"/>
          </a:ln>
        </p:spPr>
        <p:txBody>
          <a:bodyPr lIns="101370" tIns="50685" rIns="101370" bIns="50685">
            <a:spAutoFit/>
          </a:bodyPr>
          <a:lstStyle/>
          <a:p>
            <a:endParaRPr lang="en-US"/>
          </a:p>
        </p:txBody>
      </p:sp>
      <p:sp>
        <p:nvSpPr>
          <p:cNvPr id="101389" name="Text Box 11"/>
          <p:cNvSpPr txBox="1">
            <a:spLocks noChangeArrowheads="1"/>
          </p:cNvSpPr>
          <p:nvPr/>
        </p:nvSpPr>
        <p:spPr bwMode="auto">
          <a:xfrm>
            <a:off x="2401024" y="4510088"/>
            <a:ext cx="1828800" cy="1028700"/>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dirty="0">
                <a:ea typeface="Times New Roman" pitchFamily="18" charset="0"/>
                <a:cs typeface="Calibri" pitchFamily="34" charset="0"/>
              </a:rPr>
              <a:t>Culture of early exit “rights”</a:t>
            </a:r>
          </a:p>
        </p:txBody>
      </p:sp>
      <p:sp>
        <p:nvSpPr>
          <p:cNvPr id="101390" name="Freeform 14"/>
          <p:cNvSpPr>
            <a:spLocks/>
          </p:cNvSpPr>
          <p:nvPr/>
        </p:nvSpPr>
        <p:spPr bwMode="auto">
          <a:xfrm rot="-3455075">
            <a:off x="5271294" y="2640807"/>
            <a:ext cx="1066800" cy="1941512"/>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bg1"/>
            </a:solidFill>
            <a:round/>
            <a:headEnd/>
            <a:tailEnd type="triangle" w="med" len="med"/>
          </a:ln>
        </p:spPr>
        <p:txBody>
          <a:bodyPr lIns="101370" tIns="50685" rIns="101370" bIns="50685">
            <a:spAutoFit/>
          </a:bodyPr>
          <a:lstStyle/>
          <a:p>
            <a:endParaRPr lang="en-US"/>
          </a:p>
        </p:txBody>
      </p:sp>
      <p:sp>
        <p:nvSpPr>
          <p:cNvPr id="101391" name="TextBox 24"/>
          <p:cNvSpPr txBox="1">
            <a:spLocks noChangeArrowheads="1"/>
          </p:cNvSpPr>
          <p:nvPr/>
        </p:nvSpPr>
        <p:spPr bwMode="auto">
          <a:xfrm>
            <a:off x="3043238" y="1577975"/>
            <a:ext cx="1279525" cy="584200"/>
          </a:xfrm>
          <a:prstGeom prst="rect">
            <a:avLst/>
          </a:prstGeom>
          <a:noFill/>
          <a:ln w="9525">
            <a:noFill/>
            <a:miter lim="800000"/>
            <a:headEnd/>
            <a:tailEnd/>
          </a:ln>
        </p:spPr>
        <p:txBody>
          <a:bodyPr>
            <a:spAutoFit/>
          </a:bodyPr>
          <a:lstStyle/>
          <a:p>
            <a:r>
              <a:rPr lang="en-US" sz="3200" b="1" i="1" u="sng"/>
              <a:t>EBiSS</a:t>
            </a:r>
            <a:r>
              <a:rPr lang="en-US" sz="3200" b="1" u="sng"/>
              <a:t>     </a:t>
            </a:r>
          </a:p>
        </p:txBody>
      </p:sp>
      <p:sp>
        <p:nvSpPr>
          <p:cNvPr id="101392" name="Line 10"/>
          <p:cNvSpPr>
            <a:spLocks noChangeShapeType="1"/>
          </p:cNvSpPr>
          <p:nvPr/>
        </p:nvSpPr>
        <p:spPr bwMode="auto">
          <a:xfrm>
            <a:off x="2087563" y="3849688"/>
            <a:ext cx="1036637" cy="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01393" name="Line 12"/>
          <p:cNvSpPr>
            <a:spLocks noChangeShapeType="1"/>
          </p:cNvSpPr>
          <p:nvPr/>
        </p:nvSpPr>
        <p:spPr bwMode="auto">
          <a:xfrm>
            <a:off x="1694200" y="4163655"/>
            <a:ext cx="609600" cy="419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01394" name="Freeform 15"/>
          <p:cNvSpPr>
            <a:spLocks/>
          </p:cNvSpPr>
          <p:nvPr/>
        </p:nvSpPr>
        <p:spPr bwMode="auto">
          <a:xfrm rot="-1689829">
            <a:off x="3459242" y="1957388"/>
            <a:ext cx="2997200" cy="2587625"/>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prstDash val="sysDash"/>
            <a:round/>
            <a:headEnd/>
            <a:tailEnd type="triangle" w="med" len="med"/>
          </a:ln>
        </p:spPr>
        <p:txBody>
          <a:bodyPr lIns="101370" tIns="50685" rIns="101370" bIns="50685">
            <a:spAutoFit/>
          </a:bodyPr>
          <a:lstStyle/>
          <a:p>
            <a:endParaRPr lang="en-US"/>
          </a:p>
        </p:txBody>
      </p:sp>
      <p:sp>
        <p:nvSpPr>
          <p:cNvPr id="101395" name="Freeform 13"/>
          <p:cNvSpPr>
            <a:spLocks/>
          </p:cNvSpPr>
          <p:nvPr/>
        </p:nvSpPr>
        <p:spPr bwMode="auto">
          <a:xfrm>
            <a:off x="5486400" y="4114800"/>
            <a:ext cx="406400" cy="685800"/>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bg1"/>
            </a:solidFill>
            <a:round/>
            <a:headEnd type="triangle" w="med" len="med"/>
            <a:tailEnd type="triangle" w="med" len="med"/>
          </a:ln>
        </p:spPr>
        <p:txBody>
          <a:bodyPr lIns="101370" tIns="50685" rIns="101370" bIns="50685">
            <a:spAutoFit/>
          </a:bodyPr>
          <a:lstStyle/>
          <a:p>
            <a:endParaRPr lang="en-US"/>
          </a:p>
        </p:txBody>
      </p:sp>
      <p:sp>
        <p:nvSpPr>
          <p:cNvPr id="101396" name="Freeform 13"/>
          <p:cNvSpPr>
            <a:spLocks/>
          </p:cNvSpPr>
          <p:nvPr/>
        </p:nvSpPr>
        <p:spPr bwMode="auto">
          <a:xfrm>
            <a:off x="4192588" y="4054475"/>
            <a:ext cx="406400" cy="892175"/>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round/>
            <a:headEnd type="triangle" w="med" len="med"/>
            <a:tailEnd type="triangle" w="med" len="med"/>
          </a:ln>
        </p:spPr>
        <p:txBody>
          <a:bodyPr lIns="101370" tIns="50685" rIns="101370" bIns="50685">
            <a:spAutoFit/>
          </a:bodyPr>
          <a:lstStyle/>
          <a:p>
            <a:endParaRPr lang="en-US"/>
          </a:p>
        </p:txBody>
      </p:sp>
      <p:sp>
        <p:nvSpPr>
          <p:cNvPr id="101397" name="Line 10"/>
          <p:cNvSpPr>
            <a:spLocks noChangeShapeType="1"/>
          </p:cNvSpPr>
          <p:nvPr/>
        </p:nvSpPr>
        <p:spPr bwMode="auto">
          <a:xfrm flipV="1">
            <a:off x="3752850" y="2281238"/>
            <a:ext cx="0" cy="733425"/>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01398" name="Text Box 4"/>
          <p:cNvSpPr txBox="1">
            <a:spLocks noChangeArrowheads="1"/>
          </p:cNvSpPr>
          <p:nvPr/>
        </p:nvSpPr>
        <p:spPr bwMode="auto">
          <a:xfrm>
            <a:off x="2280245" y="6083300"/>
            <a:ext cx="1349375" cy="31591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dirty="0"/>
              <a:t>t2 </a:t>
            </a:r>
          </a:p>
        </p:txBody>
      </p:sp>
      <p:sp>
        <p:nvSpPr>
          <p:cNvPr id="101399" name="Text Box 4"/>
          <p:cNvSpPr txBox="1">
            <a:spLocks noChangeArrowheads="1"/>
          </p:cNvSpPr>
          <p:nvPr/>
        </p:nvSpPr>
        <p:spPr bwMode="auto">
          <a:xfrm>
            <a:off x="5656689" y="6081713"/>
            <a:ext cx="2492375" cy="569154"/>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dirty="0"/>
              <a:t>t3 </a:t>
            </a:r>
            <a:r>
              <a:rPr lang="en-US" sz="2800" b="1" dirty="0" smtClean="0"/>
              <a:t>(current decade)</a:t>
            </a:r>
            <a:endParaRPr lang="en-US" sz="2800" b="1" dirty="0"/>
          </a:p>
        </p:txBody>
      </p:sp>
      <p:sp>
        <p:nvSpPr>
          <p:cNvPr id="28" name="TextBox 27"/>
          <p:cNvSpPr txBox="1">
            <a:spLocks noChangeArrowheads="1"/>
          </p:cNvSpPr>
          <p:nvPr/>
        </p:nvSpPr>
        <p:spPr bwMode="auto">
          <a:xfrm>
            <a:off x="6317245" y="3888044"/>
            <a:ext cx="2428875" cy="1384995"/>
          </a:xfrm>
          <a:prstGeom prst="rect">
            <a:avLst/>
          </a:prstGeom>
          <a:noFill/>
          <a:ln w="9525">
            <a:noFill/>
            <a:miter lim="800000"/>
            <a:headEnd/>
            <a:tailEnd/>
          </a:ln>
        </p:spPr>
        <p:txBody>
          <a:bodyPr>
            <a:spAutoFit/>
          </a:bodyPr>
          <a:lstStyle/>
          <a:p>
            <a:r>
              <a:rPr lang="en-US" sz="2800" b="1" i="1" dirty="0">
                <a:solidFill>
                  <a:srgbClr val="FF0000"/>
                </a:solidFill>
              </a:rPr>
              <a:t>Population aging</a:t>
            </a:r>
            <a:r>
              <a:rPr lang="en-US" sz="2800" b="1" i="1" dirty="0" smtClean="0">
                <a:solidFill>
                  <a:srgbClr val="FF0000"/>
                </a:solidFill>
              </a:rPr>
              <a:t> starts to accelerate</a:t>
            </a:r>
            <a:endParaRPr lang="en-US" sz="2800" b="1" i="1" dirty="0">
              <a:solidFill>
                <a:srgbClr val="FF0000"/>
              </a:solidFill>
            </a:endParaRPr>
          </a:p>
        </p:txBody>
      </p:sp>
      <p:sp>
        <p:nvSpPr>
          <p:cNvPr id="46" name="Freeform 13"/>
          <p:cNvSpPr>
            <a:spLocks/>
          </p:cNvSpPr>
          <p:nvPr/>
        </p:nvSpPr>
        <p:spPr bwMode="auto">
          <a:xfrm rot="-4723027">
            <a:off x="5572919" y="1573239"/>
            <a:ext cx="647700" cy="3294062"/>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rgbClr val="FF0000"/>
            </a:solidFill>
            <a:prstDash val="solid"/>
            <a:round/>
            <a:headEnd type="none" w="med" len="med"/>
            <a:tailEnd type="triangle" w="med" len="med"/>
          </a:ln>
        </p:spPr>
        <p:txBody>
          <a:bodyPr lIns="101370" tIns="50685" rIns="101370" bIns="50685">
            <a:spAutoFit/>
          </a:bodyPr>
          <a:lstStyle/>
          <a:p>
            <a:endParaRPr lang="en-US"/>
          </a:p>
        </p:txBody>
      </p:sp>
      <p:sp>
        <p:nvSpPr>
          <p:cNvPr id="47" name="TextBox 46"/>
          <p:cNvSpPr txBox="1">
            <a:spLocks noChangeArrowheads="1"/>
          </p:cNvSpPr>
          <p:nvPr/>
        </p:nvSpPr>
        <p:spPr bwMode="auto">
          <a:xfrm>
            <a:off x="6472573" y="1083392"/>
            <a:ext cx="2500312" cy="1292662"/>
          </a:xfrm>
          <a:prstGeom prst="rect">
            <a:avLst/>
          </a:prstGeom>
          <a:noFill/>
          <a:ln w="9525">
            <a:noFill/>
            <a:miter lim="800000"/>
            <a:headEnd/>
            <a:tailEnd/>
          </a:ln>
        </p:spPr>
        <p:txBody>
          <a:bodyPr>
            <a:spAutoFit/>
          </a:bodyPr>
          <a:lstStyle/>
          <a:p>
            <a:r>
              <a:rPr lang="en-US" sz="2600" b="1" i="1" dirty="0" smtClean="0">
                <a:solidFill>
                  <a:srgbClr val="FF0000"/>
                </a:solidFill>
              </a:rPr>
              <a:t>Generational fiscal &amp; </a:t>
            </a:r>
            <a:r>
              <a:rPr lang="en-US" sz="2600" b="1" i="1" dirty="0">
                <a:solidFill>
                  <a:srgbClr val="FF0000"/>
                </a:solidFill>
              </a:rPr>
              <a:t>policy conflict</a:t>
            </a:r>
            <a:r>
              <a:rPr lang="en-US" sz="2600" b="1" i="1" dirty="0" smtClean="0">
                <a:solidFill>
                  <a:srgbClr val="FF0000"/>
                </a:solidFill>
              </a:rPr>
              <a:t> </a:t>
            </a:r>
          </a:p>
        </p:txBody>
      </p:sp>
      <p:sp>
        <p:nvSpPr>
          <p:cNvPr id="48" name="Freeform 13"/>
          <p:cNvSpPr>
            <a:spLocks/>
          </p:cNvSpPr>
          <p:nvPr/>
        </p:nvSpPr>
        <p:spPr bwMode="auto">
          <a:xfrm rot="-5400000">
            <a:off x="4642046" y="-2382"/>
            <a:ext cx="654050" cy="2925763"/>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prstDash val="sysDash"/>
            <a:round/>
            <a:headEnd type="triangle" w="med" len="med"/>
            <a:tailEnd type="triangle" w="med" len="med"/>
          </a:ln>
        </p:spPr>
        <p:txBody>
          <a:bodyPr lIns="101370" tIns="50685" rIns="101370" bIns="50685">
            <a:spAutoFit/>
          </a:bodyPr>
          <a:lstStyle/>
          <a:p>
            <a:endParaRPr lang="en-US"/>
          </a:p>
        </p:txBody>
      </p:sp>
      <p:sp>
        <p:nvSpPr>
          <p:cNvPr id="49" name="Line 10"/>
          <p:cNvSpPr>
            <a:spLocks noChangeShapeType="1"/>
          </p:cNvSpPr>
          <p:nvPr/>
        </p:nvSpPr>
        <p:spPr bwMode="auto">
          <a:xfrm flipV="1">
            <a:off x="8008938" y="2362199"/>
            <a:ext cx="0" cy="1573213"/>
          </a:xfrm>
          <a:prstGeom prst="line">
            <a:avLst/>
          </a:prstGeom>
          <a:noFill/>
          <a:ln w="57150">
            <a:solidFill>
              <a:srgbClr val="FF0000"/>
            </a:solidFill>
            <a:round/>
            <a:headEnd/>
            <a:tailEnd type="triangle" w="med" len="med"/>
          </a:ln>
        </p:spPr>
        <p:txBody>
          <a:bodyPr wrap="square" lIns="101370" tIns="50685" rIns="101370" bIns="50685">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animBg="1"/>
      <p:bldP spid="47" grpId="0"/>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FF0000"/>
                </a:solidFill>
              </a:rPr>
              <a:t>t3: CE overall social spending still below EU15 average (% GDP)</a:t>
            </a:r>
            <a:endParaRPr lang="en-US" sz="3800" b="1" dirty="0">
              <a:solidFill>
                <a:srgbClr val="FF0000"/>
              </a:solidFill>
            </a:endParaRPr>
          </a:p>
        </p:txBody>
      </p:sp>
      <p:graphicFrame>
        <p:nvGraphicFramePr>
          <p:cNvPr id="4" name="Graf 1"/>
          <p:cNvGraphicFramePr/>
          <p:nvPr/>
        </p:nvGraphicFramePr>
        <p:xfrm>
          <a:off x="204107" y="1401535"/>
          <a:ext cx="8735785" cy="5168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89537" y="6570133"/>
            <a:ext cx="2937883" cy="369332"/>
          </a:xfrm>
          <a:prstGeom prst="rect">
            <a:avLst/>
          </a:prstGeom>
          <a:noFill/>
        </p:spPr>
        <p:txBody>
          <a:bodyPr wrap="square" rtlCol="0">
            <a:spAutoFit/>
          </a:bodyPr>
          <a:lstStyle/>
          <a:p>
            <a:r>
              <a:rPr lang="en-US" dirty="0" smtClean="0"/>
              <a:t>Source: SOCX database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FF0000"/>
                </a:solidFill>
              </a:rPr>
              <a:t>But PL, SL, HU above EU15 on old age and survivors cash spending (%GDP)</a:t>
            </a:r>
            <a:endParaRPr lang="en-US" sz="3800" b="1" dirty="0">
              <a:solidFill>
                <a:srgbClr val="FF0000"/>
              </a:solidFill>
            </a:endParaRPr>
          </a:p>
        </p:txBody>
      </p:sp>
      <p:graphicFrame>
        <p:nvGraphicFramePr>
          <p:cNvPr id="4" name="Chart 3"/>
          <p:cNvGraphicFramePr/>
          <p:nvPr/>
        </p:nvGraphicFramePr>
        <p:xfrm>
          <a:off x="457200" y="1629117"/>
          <a:ext cx="8587365" cy="49899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89537" y="6570133"/>
            <a:ext cx="2937883" cy="369332"/>
          </a:xfrm>
          <a:prstGeom prst="rect">
            <a:avLst/>
          </a:prstGeom>
          <a:noFill/>
        </p:spPr>
        <p:txBody>
          <a:bodyPr wrap="square" rtlCol="0">
            <a:spAutoFit/>
          </a:bodyPr>
          <a:lstStyle/>
          <a:p>
            <a:r>
              <a:rPr lang="en-US" dirty="0" smtClean="0"/>
              <a:t>Source: SOCX database</a:t>
            </a:r>
            <a:endParaRPr lang="en-US" dirty="0"/>
          </a:p>
        </p:txBody>
      </p:sp>
      <p:sp>
        <p:nvSpPr>
          <p:cNvPr id="6" name="TextBox 5"/>
          <p:cNvSpPr txBox="1"/>
          <p:nvPr/>
        </p:nvSpPr>
        <p:spPr>
          <a:xfrm>
            <a:off x="1718221" y="1694262"/>
            <a:ext cx="5393037" cy="6772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mn-lt"/>
                <a:ea typeface="+mn-ea"/>
                <a:cs typeface="+mn-cs"/>
              </a:rPr>
              <a:t>PL pension expenditure increased </a:t>
            </a:r>
            <a:r>
              <a:rPr lang="en-US" sz="1800" i="1" dirty="0" smtClean="0">
                <a:latin typeface="+mn-lt"/>
                <a:ea typeface="+mn-ea"/>
                <a:cs typeface="+mn-cs"/>
              </a:rPr>
              <a:t>annually</a:t>
            </a:r>
            <a:r>
              <a:rPr lang="en-US" sz="1800" dirty="0" smtClean="0">
                <a:latin typeface="+mn-lt"/>
                <a:ea typeface="+mn-ea"/>
                <a:cs typeface="+mn-cs"/>
              </a:rPr>
              <a:t> by 0.5% of GDP 1999-2009 (</a:t>
            </a:r>
            <a:r>
              <a:rPr lang="en-US" sz="1800" dirty="0" err="1" smtClean="0">
                <a:latin typeface="+mn-lt"/>
                <a:ea typeface="+mn-ea"/>
                <a:cs typeface="+mn-cs"/>
              </a:rPr>
              <a:t>Chłon-Dominczak</a:t>
            </a:r>
            <a:r>
              <a:rPr lang="en-US" sz="1800" dirty="0" smtClean="0">
                <a:latin typeface="+mn-lt"/>
                <a:ea typeface="+mn-ea"/>
                <a:cs typeface="+mn-cs"/>
              </a:rPr>
              <a:t> </a:t>
            </a:r>
            <a:r>
              <a:rPr lang="en-US" sz="1800" dirty="0" smtClean="0"/>
              <a:t>&amp; </a:t>
            </a:r>
            <a:r>
              <a:rPr lang="en-US" sz="1800" dirty="0" err="1" smtClean="0">
                <a:latin typeface="+mn-lt"/>
                <a:ea typeface="+mn-ea"/>
                <a:cs typeface="+mn-cs"/>
              </a:rPr>
              <a:t>Stańko</a:t>
            </a:r>
            <a:r>
              <a:rPr lang="en-US" sz="1800" dirty="0" smtClean="0">
                <a:latin typeface="+mn-lt"/>
                <a:ea typeface="+mn-ea"/>
                <a:cs typeface="+mn-cs"/>
              </a:rPr>
              <a:t>, 2011)</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3800" b="1" dirty="0" smtClean="0">
                <a:solidFill>
                  <a:srgbClr val="FF0000"/>
                </a:solidFill>
              </a:rPr>
              <a:t>…while V-4 education spending still below EU14; CZ, SK even below IT (% GDP)</a:t>
            </a:r>
            <a:endParaRPr lang="en-US" sz="3800" b="1" dirty="0">
              <a:solidFill>
                <a:srgbClr val="FF0000"/>
              </a:solidFill>
            </a:endParaRPr>
          </a:p>
        </p:txBody>
      </p:sp>
      <p:graphicFrame>
        <p:nvGraphicFramePr>
          <p:cNvPr id="4" name="Graf 2"/>
          <p:cNvGraphicFramePr>
            <a:graphicFrameLocks/>
          </p:cNvGraphicFramePr>
          <p:nvPr/>
        </p:nvGraphicFramePr>
        <p:xfrm>
          <a:off x="880532" y="1857374"/>
          <a:ext cx="7450667" cy="46958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386667" y="6553199"/>
            <a:ext cx="2641600" cy="369332"/>
          </a:xfrm>
          <a:prstGeom prst="rect">
            <a:avLst/>
          </a:prstGeom>
          <a:noFill/>
        </p:spPr>
        <p:txBody>
          <a:bodyPr wrap="square" rtlCol="0">
            <a:spAutoFit/>
          </a:bodyPr>
          <a:lstStyle/>
          <a:p>
            <a:r>
              <a:rPr lang="en-US" dirty="0" smtClean="0"/>
              <a:t>Source: OECD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8"/>
            <a:ext cx="8229600" cy="1503362"/>
          </a:xfrm>
        </p:spPr>
        <p:txBody>
          <a:bodyPr rtlCol="0">
            <a:normAutofit fontScale="90000"/>
          </a:bodyPr>
          <a:lstStyle/>
          <a:p>
            <a:pPr eaLnBrk="1" fontAlgn="auto" hangingPunct="1">
              <a:spcAft>
                <a:spcPts val="0"/>
              </a:spcAft>
              <a:defRPr/>
            </a:pPr>
            <a:r>
              <a:rPr lang="en-US" sz="4444" b="1" i="1" dirty="0" err="1" smtClean="0">
                <a:solidFill>
                  <a:srgbClr val="FF0000"/>
                </a:solidFill>
              </a:rPr>
              <a:t>EBiSS</a:t>
            </a:r>
            <a:r>
              <a:rPr lang="en-US" sz="4444" b="1" i="1" dirty="0" smtClean="0">
                <a:solidFill>
                  <a:srgbClr val="FF0000"/>
                </a:solidFill>
              </a:rPr>
              <a:t> </a:t>
            </a:r>
            <a:r>
              <a:rPr lang="en-US" sz="4444" b="1" dirty="0" smtClean="0">
                <a:solidFill>
                  <a:srgbClr val="FF0000"/>
                </a:solidFill>
              </a:rPr>
              <a:t>at </a:t>
            </a:r>
            <a:r>
              <a:rPr lang="en-US" sz="4800" b="1" dirty="0" smtClean="0">
                <a:solidFill>
                  <a:srgbClr val="FF0000"/>
                </a:solidFill>
              </a:rPr>
              <a:t>t</a:t>
            </a:r>
            <a:r>
              <a:rPr lang="en-US" sz="4000" b="1" dirty="0" smtClean="0">
                <a:solidFill>
                  <a:srgbClr val="FF0000"/>
                </a:solidFill>
              </a:rPr>
              <a:t>3</a:t>
            </a:r>
            <a:r>
              <a:rPr lang="en-US" dirty="0" smtClean="0">
                <a:solidFill>
                  <a:srgbClr val="FF0000"/>
                </a:solidFill>
              </a:rPr>
              <a:t/>
            </a:r>
            <a:br>
              <a:rPr lang="en-US" dirty="0" smtClean="0">
                <a:solidFill>
                  <a:srgbClr val="FF0000"/>
                </a:solidFill>
              </a:rPr>
            </a:br>
            <a:r>
              <a:rPr lang="en-US" sz="3556" i="1" dirty="0" smtClean="0">
                <a:solidFill>
                  <a:srgbClr val="FF0000"/>
                </a:solidFill>
              </a:rPr>
              <a:t>A population-adjusted</a:t>
            </a:r>
            <a:r>
              <a:rPr lang="en-US" sz="3556" b="1" i="1" dirty="0" smtClean="0">
                <a:solidFill>
                  <a:srgbClr val="FF0000"/>
                </a:solidFill>
              </a:rPr>
              <a:t> </a:t>
            </a:r>
            <a:r>
              <a:rPr lang="en-US" sz="3556" b="1" i="1" u="sng" dirty="0" smtClean="0">
                <a:solidFill>
                  <a:srgbClr val="FF0000"/>
                </a:solidFill>
              </a:rPr>
              <a:t>E</a:t>
            </a:r>
            <a:r>
              <a:rPr lang="en-US" sz="3556" i="1" dirty="0" smtClean="0">
                <a:solidFill>
                  <a:srgbClr val="FF0000"/>
                </a:solidFill>
              </a:rPr>
              <a:t>lderly-</a:t>
            </a:r>
            <a:r>
              <a:rPr lang="en-US" sz="3556" b="1" i="1" u="sng" dirty="0" smtClean="0">
                <a:solidFill>
                  <a:srgbClr val="FF0000"/>
                </a:solidFill>
              </a:rPr>
              <a:t>B</a:t>
            </a:r>
            <a:r>
              <a:rPr lang="en-US" sz="3556" b="1" i="1" dirty="0" smtClean="0">
                <a:solidFill>
                  <a:srgbClr val="FF0000"/>
                </a:solidFill>
              </a:rPr>
              <a:t>i</a:t>
            </a:r>
            <a:r>
              <a:rPr lang="en-US" sz="3556" i="1" dirty="0" smtClean="0">
                <a:solidFill>
                  <a:srgbClr val="FF0000"/>
                </a:solidFill>
              </a:rPr>
              <a:t>as</a:t>
            </a:r>
            <a:r>
              <a:rPr lang="en-US" sz="3556" b="1" i="1" dirty="0" smtClean="0">
                <a:solidFill>
                  <a:srgbClr val="FF0000"/>
                </a:solidFill>
              </a:rPr>
              <a:t> </a:t>
            </a:r>
            <a:r>
              <a:rPr lang="en-US" sz="3556" b="1" i="1" u="sng" dirty="0" smtClean="0">
                <a:solidFill>
                  <a:srgbClr val="FF0000"/>
                </a:solidFill>
              </a:rPr>
              <a:t>S</a:t>
            </a:r>
            <a:r>
              <a:rPr lang="en-US" sz="3556" i="1" dirty="0" smtClean="0">
                <a:solidFill>
                  <a:srgbClr val="FF0000"/>
                </a:solidFill>
              </a:rPr>
              <a:t>ocial</a:t>
            </a:r>
            <a:r>
              <a:rPr lang="en-US" sz="3556" b="1" i="1" dirty="0" smtClean="0">
                <a:solidFill>
                  <a:srgbClr val="FF0000"/>
                </a:solidFill>
              </a:rPr>
              <a:t> </a:t>
            </a:r>
            <a:r>
              <a:rPr lang="en-US" sz="3556" b="1" i="1" u="sng" dirty="0" smtClean="0">
                <a:solidFill>
                  <a:srgbClr val="FF0000"/>
                </a:solidFill>
              </a:rPr>
              <a:t>S</a:t>
            </a:r>
            <a:r>
              <a:rPr lang="en-US" sz="3556" i="1" dirty="0" smtClean="0">
                <a:solidFill>
                  <a:srgbClr val="FF0000"/>
                </a:solidFill>
              </a:rPr>
              <a:t>pending</a:t>
            </a:r>
            <a:r>
              <a:rPr lang="en-US" sz="3556" b="1" i="1" dirty="0" smtClean="0">
                <a:solidFill>
                  <a:srgbClr val="FF0000"/>
                </a:solidFill>
              </a:rPr>
              <a:t> </a:t>
            </a:r>
            <a:r>
              <a:rPr lang="en-US" sz="3556" i="1" dirty="0" smtClean="0">
                <a:solidFill>
                  <a:srgbClr val="FF0000"/>
                </a:solidFill>
              </a:rPr>
              <a:t>indicator</a:t>
            </a:r>
            <a:endParaRPr lang="en-US" sz="3556" i="1" dirty="0">
              <a:solidFill>
                <a:srgbClr val="FF0000"/>
              </a:solidFill>
            </a:endParaRPr>
          </a:p>
        </p:txBody>
      </p:sp>
      <p:sp>
        <p:nvSpPr>
          <p:cNvPr id="25602" name="Content Placeholder 2"/>
          <p:cNvSpPr>
            <a:spLocks noGrp="1"/>
          </p:cNvSpPr>
          <p:nvPr>
            <p:ph idx="1"/>
          </p:nvPr>
        </p:nvSpPr>
        <p:spPr>
          <a:xfrm>
            <a:off x="457200" y="2265363"/>
            <a:ext cx="8229600" cy="3868737"/>
          </a:xfrm>
        </p:spPr>
        <p:txBody>
          <a:bodyPr/>
          <a:lstStyle/>
          <a:p>
            <a:pPr algn="ctr" eaLnBrk="1" hangingPunct="1">
              <a:buFont typeface="Arial" charset="0"/>
              <a:buNone/>
            </a:pPr>
            <a:r>
              <a:rPr lang="en-US" sz="4000" dirty="0" smtClean="0"/>
              <a:t>Overall elderly-oriented state spending, </a:t>
            </a:r>
            <a:r>
              <a:rPr lang="en-US" sz="4000" i="1" dirty="0" smtClean="0"/>
              <a:t>per person 65+</a:t>
            </a:r>
          </a:p>
          <a:p>
            <a:pPr algn="ctr" eaLnBrk="1" hangingPunct="1">
              <a:buFont typeface="Arial" charset="0"/>
              <a:buNone/>
            </a:pPr>
            <a:r>
              <a:rPr lang="en-US" sz="4000" dirty="0" smtClean="0"/>
              <a:t>   </a:t>
            </a:r>
            <a:r>
              <a:rPr lang="en-US" sz="4800" dirty="0" smtClean="0"/>
              <a:t>/</a:t>
            </a:r>
          </a:p>
          <a:p>
            <a:pPr algn="ctr" eaLnBrk="1" hangingPunct="1">
              <a:buFont typeface="Arial" charset="0"/>
              <a:buNone/>
            </a:pPr>
            <a:r>
              <a:rPr lang="en-US" sz="4000" dirty="0" smtClean="0"/>
              <a:t>Overall non-elderly state spending, </a:t>
            </a:r>
            <a:r>
              <a:rPr lang="cs-CZ" sz="4000" dirty="0" smtClean="0"/>
              <a:t> </a:t>
            </a:r>
            <a:r>
              <a:rPr lang="en-US" sz="4000" i="1" dirty="0" smtClean="0"/>
              <a:t>per person 0-65</a:t>
            </a:r>
          </a:p>
        </p:txBody>
      </p:sp>
      <p:sp>
        <p:nvSpPr>
          <p:cNvPr id="5"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 </a:t>
            </a:r>
            <a:r>
              <a:rPr lang="en-US" sz="1400" i="1" dirty="0" smtClean="0">
                <a:solidFill>
                  <a:schemeClr val="bg1"/>
                </a:solidFill>
              </a:rPr>
              <a:t>Intergenerational Justice in Aging Societies</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rtlCol="0">
            <a:normAutofit fontScale="90000"/>
          </a:bodyPr>
          <a:lstStyle/>
          <a:p>
            <a:pPr eaLnBrk="1" fontAlgn="auto" hangingPunct="1">
              <a:spcAft>
                <a:spcPts val="0"/>
              </a:spcAft>
              <a:defRPr/>
            </a:pPr>
            <a:r>
              <a:rPr lang="en-US" sz="4444" b="1" i="1" dirty="0" err="1" smtClean="0">
                <a:solidFill>
                  <a:srgbClr val="FF0000"/>
                </a:solidFill>
              </a:rPr>
              <a:t>EBiSS</a:t>
            </a:r>
            <a:r>
              <a:rPr lang="en-US" sz="6667" b="1" i="1" dirty="0" smtClean="0">
                <a:solidFill>
                  <a:srgbClr val="FF0000"/>
                </a:solidFill>
              </a:rPr>
              <a:t>: </a:t>
            </a:r>
            <a:r>
              <a:rPr lang="en-US" sz="4889" b="1" i="1" dirty="0" smtClean="0">
                <a:solidFill>
                  <a:srgbClr val="FF0000"/>
                </a:solidFill>
              </a:rPr>
              <a:t>numerator</a:t>
            </a:r>
            <a:r>
              <a:rPr lang="en-US" dirty="0" smtClean="0">
                <a:solidFill>
                  <a:srgbClr val="FF0000"/>
                </a:solidFill>
              </a:rPr>
              <a:t/>
            </a:r>
            <a:br>
              <a:rPr lang="en-US" dirty="0" smtClean="0">
                <a:solidFill>
                  <a:srgbClr val="FF0000"/>
                </a:solidFill>
              </a:rPr>
            </a:br>
            <a:endParaRPr lang="en-US" sz="3111" b="1" i="1" dirty="0">
              <a:solidFill>
                <a:srgbClr val="FF0000"/>
              </a:solidFill>
            </a:endParaRPr>
          </a:p>
        </p:txBody>
      </p:sp>
      <p:sp>
        <p:nvSpPr>
          <p:cNvPr id="3" name="Content Placeholder 2"/>
          <p:cNvSpPr>
            <a:spLocks noGrp="1"/>
          </p:cNvSpPr>
          <p:nvPr>
            <p:ph idx="1"/>
          </p:nvPr>
        </p:nvSpPr>
        <p:spPr>
          <a:xfrm>
            <a:off x="457200" y="1219200"/>
            <a:ext cx="8229600" cy="5800725"/>
          </a:xfrm>
        </p:spPr>
        <p:txBody>
          <a:bodyPr rtlCol="0">
            <a:normAutofit fontScale="92500"/>
          </a:bodyPr>
          <a:lstStyle/>
          <a:p>
            <a:pPr eaLnBrk="1" fontAlgn="auto" hangingPunct="1">
              <a:spcAft>
                <a:spcPts val="0"/>
              </a:spcAft>
              <a:buFont typeface="Arial"/>
              <a:buNone/>
              <a:defRPr/>
            </a:pPr>
            <a:r>
              <a:rPr lang="en-US" sz="3892" b="1" dirty="0" smtClean="0"/>
              <a:t>Spending on the ELDERLY:</a:t>
            </a:r>
          </a:p>
          <a:p>
            <a:pPr eaLnBrk="1" fontAlgn="auto" hangingPunct="1">
              <a:spcAft>
                <a:spcPts val="0"/>
              </a:spcAft>
              <a:buFont typeface="Arial"/>
              <a:buChar char="•"/>
              <a:defRPr/>
            </a:pPr>
            <a:r>
              <a:rPr lang="en-US" sz="3459" dirty="0" smtClean="0"/>
              <a:t>All </a:t>
            </a:r>
            <a:r>
              <a:rPr lang="en-US" sz="3459" b="1" dirty="0" smtClean="0"/>
              <a:t>old age </a:t>
            </a:r>
            <a:r>
              <a:rPr lang="en-US" sz="3459" dirty="0" smtClean="0"/>
              <a:t>related benefits in cash (pensions) and kind (residential care/home-help services)</a:t>
            </a:r>
          </a:p>
          <a:p>
            <a:pPr eaLnBrk="1" fontAlgn="auto" hangingPunct="1">
              <a:spcAft>
                <a:spcPts val="0"/>
              </a:spcAft>
              <a:buFont typeface="Arial"/>
              <a:buChar char="•"/>
              <a:defRPr/>
            </a:pPr>
            <a:r>
              <a:rPr lang="en-US" sz="3459" dirty="0" smtClean="0"/>
              <a:t>All </a:t>
            </a:r>
            <a:r>
              <a:rPr lang="en-US" sz="3459" b="1" dirty="0" smtClean="0"/>
              <a:t>survivors</a:t>
            </a:r>
            <a:r>
              <a:rPr lang="en-US" sz="3459" dirty="0" smtClean="0"/>
              <a:t> benefits in cash (pensions) and kind (funeral expenses)</a:t>
            </a:r>
          </a:p>
          <a:p>
            <a:pPr eaLnBrk="1" fontAlgn="auto" hangingPunct="1">
              <a:spcAft>
                <a:spcPts val="0"/>
              </a:spcAft>
              <a:buFont typeface="Arial"/>
              <a:buChar char="•"/>
              <a:defRPr/>
            </a:pPr>
            <a:r>
              <a:rPr lang="en-US" sz="3459" dirty="0" smtClean="0"/>
              <a:t> All </a:t>
            </a:r>
            <a:r>
              <a:rPr lang="en-US" sz="3459" b="1" dirty="0" smtClean="0"/>
              <a:t>disability</a:t>
            </a:r>
            <a:r>
              <a:rPr lang="en-US" sz="3459" dirty="0" smtClean="0"/>
              <a:t> pensions</a:t>
            </a:r>
          </a:p>
          <a:p>
            <a:pPr eaLnBrk="1" fontAlgn="auto" hangingPunct="1">
              <a:spcAft>
                <a:spcPts val="0"/>
              </a:spcAft>
              <a:buFont typeface="Arial"/>
              <a:buChar char="•"/>
              <a:defRPr/>
            </a:pPr>
            <a:r>
              <a:rPr lang="en-US" sz="3459" dirty="0" smtClean="0"/>
              <a:t>All </a:t>
            </a:r>
            <a:r>
              <a:rPr lang="en-US" sz="3459" b="1" dirty="0" smtClean="0"/>
              <a:t>occupational injury and disease </a:t>
            </a:r>
            <a:r>
              <a:rPr lang="en-US" sz="3459" dirty="0" smtClean="0"/>
              <a:t>related pensions</a:t>
            </a:r>
          </a:p>
          <a:p>
            <a:pPr eaLnBrk="1" fontAlgn="auto" hangingPunct="1">
              <a:spcAft>
                <a:spcPts val="0"/>
              </a:spcAft>
              <a:buFont typeface="Arial"/>
              <a:buChar char="•"/>
              <a:defRPr/>
            </a:pPr>
            <a:r>
              <a:rPr lang="en-US" sz="3459" dirty="0" smtClean="0"/>
              <a:t>All </a:t>
            </a:r>
            <a:r>
              <a:rPr lang="en-US" sz="3459" b="1" dirty="0" smtClean="0"/>
              <a:t>early retirement </a:t>
            </a:r>
            <a:r>
              <a:rPr lang="en-US" sz="3459" dirty="0" smtClean="0"/>
              <a:t>for labor market reasons </a:t>
            </a:r>
            <a:endParaRPr lang="en-US" sz="3459" b="1" dirty="0" smtClean="0"/>
          </a:p>
        </p:txBody>
      </p:sp>
      <p:sp>
        <p:nvSpPr>
          <p:cNvPr id="4"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 </a:t>
            </a:r>
            <a:r>
              <a:rPr lang="en-US" sz="1400" i="1" dirty="0" smtClean="0">
                <a:solidFill>
                  <a:schemeClr val="bg1"/>
                </a:solidFill>
              </a:rPr>
              <a:t>Intergenerational Justice in Aging Societies</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143000"/>
          </a:xfrm>
        </p:spPr>
        <p:txBody>
          <a:bodyPr rtlCol="0">
            <a:normAutofit/>
          </a:bodyPr>
          <a:lstStyle/>
          <a:p>
            <a:pPr eaLnBrk="1" fontAlgn="auto" hangingPunct="1">
              <a:spcAft>
                <a:spcPts val="0"/>
              </a:spcAft>
              <a:defRPr/>
            </a:pPr>
            <a:r>
              <a:rPr lang="en-US" sz="4000" b="1" i="1" dirty="0" err="1" smtClean="0">
                <a:solidFill>
                  <a:srgbClr val="FF0000"/>
                </a:solidFill>
              </a:rPr>
              <a:t>EBiSS</a:t>
            </a:r>
            <a:r>
              <a:rPr lang="en-US" sz="4000" b="1" i="1" dirty="0" smtClean="0">
                <a:solidFill>
                  <a:srgbClr val="FF0000"/>
                </a:solidFill>
              </a:rPr>
              <a:t>: </a:t>
            </a:r>
            <a:r>
              <a:rPr lang="en-US" b="1" i="1" dirty="0" smtClean="0">
                <a:solidFill>
                  <a:srgbClr val="FF0000"/>
                </a:solidFill>
              </a:rPr>
              <a:t>denominator</a:t>
            </a:r>
            <a:endParaRPr lang="en-US" sz="3111" b="1" i="1" dirty="0">
              <a:solidFill>
                <a:srgbClr val="FF0000"/>
              </a:solidFill>
            </a:endParaRPr>
          </a:p>
        </p:txBody>
      </p:sp>
      <p:sp>
        <p:nvSpPr>
          <p:cNvPr id="27650" name="Content Placeholder 2"/>
          <p:cNvSpPr>
            <a:spLocks noGrp="1"/>
          </p:cNvSpPr>
          <p:nvPr>
            <p:ph idx="1"/>
          </p:nvPr>
        </p:nvSpPr>
        <p:spPr>
          <a:xfrm>
            <a:off x="203200" y="1163638"/>
            <a:ext cx="8724900" cy="5948362"/>
          </a:xfrm>
        </p:spPr>
        <p:txBody>
          <a:bodyPr/>
          <a:lstStyle/>
          <a:p>
            <a:pPr eaLnBrk="1" hangingPunct="1">
              <a:buFont typeface="Arial" charset="0"/>
              <a:buNone/>
            </a:pPr>
            <a:r>
              <a:rPr lang="en-US" sz="3600" b="1" smtClean="0"/>
              <a:t>Spending on the NON-elderly: </a:t>
            </a:r>
          </a:p>
          <a:p>
            <a:pPr eaLnBrk="1" hangingPunct="1"/>
            <a:r>
              <a:rPr lang="en-US" sz="3000" smtClean="0"/>
              <a:t>All </a:t>
            </a:r>
            <a:r>
              <a:rPr lang="en-US" sz="3000" b="1" smtClean="0"/>
              <a:t>family </a:t>
            </a:r>
            <a:r>
              <a:rPr lang="en-US" sz="3000" smtClean="0"/>
              <a:t>benefits in cash (family allowances, maternity/parental leave) and in kind (day care/home-help services)</a:t>
            </a:r>
          </a:p>
          <a:p>
            <a:pPr eaLnBrk="1" hangingPunct="1"/>
            <a:r>
              <a:rPr lang="en-US" sz="3000" smtClean="0"/>
              <a:t>All </a:t>
            </a:r>
            <a:r>
              <a:rPr lang="en-US" sz="3000" b="1" smtClean="0"/>
              <a:t>ALMPs</a:t>
            </a:r>
            <a:r>
              <a:rPr lang="en-US" sz="3000" smtClean="0"/>
              <a:t> (employment services and administration, LM training, youth measures, subsidized employment, employment measures for disabled)</a:t>
            </a:r>
          </a:p>
          <a:p>
            <a:pPr eaLnBrk="1" hangingPunct="1"/>
            <a:r>
              <a:rPr lang="en-US" sz="3000" smtClean="0"/>
              <a:t>All </a:t>
            </a:r>
            <a:r>
              <a:rPr lang="en-US" sz="3000" b="1" smtClean="0"/>
              <a:t>income maintenance </a:t>
            </a:r>
            <a:r>
              <a:rPr lang="en-US" sz="3000" smtClean="0"/>
              <a:t>cash benefits</a:t>
            </a:r>
          </a:p>
          <a:p>
            <a:pPr eaLnBrk="1" hangingPunct="1"/>
            <a:r>
              <a:rPr lang="en-US" sz="3000" smtClean="0"/>
              <a:t>All </a:t>
            </a:r>
            <a:r>
              <a:rPr lang="en-US" sz="3000" b="1" smtClean="0"/>
              <a:t>unemployment</a:t>
            </a:r>
            <a:r>
              <a:rPr lang="en-US" sz="3000" smtClean="0"/>
              <a:t> compensation/severance pay </a:t>
            </a:r>
          </a:p>
          <a:p>
            <a:pPr eaLnBrk="1" hangingPunct="1"/>
            <a:r>
              <a:rPr lang="en-US" sz="3000" smtClean="0"/>
              <a:t>All </a:t>
            </a:r>
            <a:r>
              <a:rPr lang="en-US" sz="3000" b="1" smtClean="0"/>
              <a:t>education </a:t>
            </a:r>
            <a:r>
              <a:rPr lang="en-US" sz="3000" smtClean="0"/>
              <a:t>spending</a:t>
            </a:r>
          </a:p>
        </p:txBody>
      </p:sp>
      <p:sp>
        <p:nvSpPr>
          <p:cNvPr id="5"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 </a:t>
            </a:r>
            <a:r>
              <a:rPr lang="en-US" sz="1400" i="1" dirty="0" smtClean="0">
                <a:solidFill>
                  <a:schemeClr val="bg1"/>
                </a:solidFill>
              </a:rPr>
              <a:t>Intergenerational Justice in Aging Societies</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463"/>
            <a:ext cx="8147050" cy="1143001"/>
          </a:xfrm>
        </p:spPr>
        <p:txBody>
          <a:bodyPr rtlCol="0">
            <a:normAutofit fontScale="90000"/>
          </a:bodyPr>
          <a:lstStyle/>
          <a:p>
            <a:pPr eaLnBrk="1" fontAlgn="auto" hangingPunct="1">
              <a:spcAft>
                <a:spcPts val="0"/>
              </a:spcAft>
              <a:defRPr/>
            </a:pPr>
            <a:r>
              <a:rPr lang="en-US" sz="6000" b="1" i="1" dirty="0" smtClean="0">
                <a:solidFill>
                  <a:srgbClr val="FF0000"/>
                </a:solidFill>
              </a:rPr>
              <a:t> </a:t>
            </a:r>
            <a:r>
              <a:rPr lang="en-US" sz="7778" b="1" i="1" dirty="0" err="1" smtClean="0">
                <a:solidFill>
                  <a:srgbClr val="FF0000"/>
                </a:solidFill>
              </a:rPr>
              <a:t>EBiSS</a:t>
            </a:r>
            <a:r>
              <a:rPr lang="en-US" sz="2000" b="1" i="1" dirty="0" smtClean="0">
                <a:solidFill>
                  <a:srgbClr val="FF0000"/>
                </a:solidFill>
              </a:rPr>
              <a:t>, </a:t>
            </a:r>
            <a:r>
              <a:rPr lang="en-US" sz="2000" b="1" dirty="0" smtClean="0">
                <a:solidFill>
                  <a:srgbClr val="FF0000"/>
                </a:solidFill>
              </a:rPr>
              <a:t>2007-2008 or latest</a:t>
            </a:r>
            <a:r>
              <a:rPr lang="en-US" sz="2000" b="1" i="1" dirty="0" smtClean="0">
                <a:solidFill>
                  <a:srgbClr val="FF0000"/>
                </a:solidFill>
              </a:rPr>
              <a:t> </a:t>
            </a:r>
            <a:endParaRPr lang="en-US" sz="2000" b="1" i="1" dirty="0">
              <a:solidFill>
                <a:srgbClr val="FF0000"/>
              </a:solidFill>
            </a:endParaRPr>
          </a:p>
        </p:txBody>
      </p:sp>
      <p:graphicFrame>
        <p:nvGraphicFramePr>
          <p:cNvPr id="9" name="C 1"/>
          <p:cNvGraphicFramePr/>
          <p:nvPr>
            <p:extLst>
              <p:ext uri="{D42A27DB-BD31-4B8C-83A1-F6EECF244321}">
                <p14:modId xmlns:p14="http://schemas.microsoft.com/office/powerpoint/2010/main" val="1671553699"/>
              </p:ext>
            </p:extLst>
          </p:nvPr>
        </p:nvGraphicFramePr>
        <p:xfrm>
          <a:off x="469900" y="1151712"/>
          <a:ext cx="8020050" cy="54395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a:spLocks noChangeArrowheads="1"/>
          </p:cNvSpPr>
          <p:nvPr/>
        </p:nvSpPr>
        <p:spPr bwMode="auto">
          <a:xfrm>
            <a:off x="1044816" y="1118282"/>
            <a:ext cx="6159500" cy="830997"/>
          </a:xfrm>
          <a:prstGeom prst="rect">
            <a:avLst/>
          </a:prstGeom>
          <a:noFill/>
          <a:ln w="9525">
            <a:noFill/>
            <a:miter lim="800000"/>
            <a:headEnd/>
            <a:tailEnd/>
          </a:ln>
        </p:spPr>
        <p:txBody>
          <a:bodyPr>
            <a:spAutoFit/>
          </a:bodyPr>
          <a:lstStyle/>
          <a:p>
            <a:pPr algn="r"/>
            <a:r>
              <a:rPr lang="en-US" sz="2400" b="1" i="1" dirty="0" smtClean="0">
                <a:solidFill>
                  <a:srgbClr val="000000"/>
                </a:solidFill>
              </a:rPr>
              <a:t>Highest: </a:t>
            </a:r>
            <a:endParaRPr lang="en-US" sz="2400" b="1" i="1" dirty="0">
              <a:solidFill>
                <a:srgbClr val="000000"/>
              </a:solidFill>
            </a:endParaRPr>
          </a:p>
          <a:p>
            <a:pPr algn="r"/>
            <a:r>
              <a:rPr lang="en-US" sz="2400" b="1" i="1" u="sng" dirty="0">
                <a:solidFill>
                  <a:srgbClr val="000000"/>
                </a:solidFill>
              </a:rPr>
              <a:t>PL</a:t>
            </a:r>
            <a:r>
              <a:rPr lang="en-US" sz="2400" b="1" i="1" dirty="0">
                <a:solidFill>
                  <a:srgbClr val="000000"/>
                </a:solidFill>
              </a:rPr>
              <a:t>….</a:t>
            </a:r>
            <a:r>
              <a:rPr lang="en-US" sz="2400" b="1" i="1" dirty="0" smtClean="0">
                <a:solidFill>
                  <a:srgbClr val="000000"/>
                </a:solidFill>
              </a:rPr>
              <a:t> GRE</a:t>
            </a:r>
            <a:r>
              <a:rPr lang="en-US" sz="2400" b="1" i="1" dirty="0">
                <a:solidFill>
                  <a:srgbClr val="000000"/>
                </a:solidFill>
              </a:rPr>
              <a:t>… IT, </a:t>
            </a:r>
            <a:r>
              <a:rPr lang="en-US" sz="2400" b="1" i="1" u="sng" dirty="0">
                <a:solidFill>
                  <a:srgbClr val="000000"/>
                </a:solidFill>
              </a:rPr>
              <a:t>SK</a:t>
            </a:r>
            <a:r>
              <a:rPr lang="en-US" sz="2400" b="1" i="1" dirty="0">
                <a:solidFill>
                  <a:srgbClr val="000000"/>
                </a:solidFill>
              </a:rPr>
              <a:t>, JA…, </a:t>
            </a:r>
            <a:r>
              <a:rPr lang="en-US" sz="2400" b="1" i="1" u="sng" dirty="0">
                <a:solidFill>
                  <a:srgbClr val="000000"/>
                </a:solidFill>
              </a:rPr>
              <a:t>CZ</a:t>
            </a:r>
            <a:r>
              <a:rPr lang="en-US" sz="2400" b="1" i="1" dirty="0">
                <a:solidFill>
                  <a:srgbClr val="000000"/>
                </a:solidFill>
              </a:rPr>
              <a:t>, PT, </a:t>
            </a:r>
            <a:r>
              <a:rPr lang="en-US" sz="2400" b="1" i="1" u="sng" dirty="0" smtClean="0">
                <a:solidFill>
                  <a:srgbClr val="000000"/>
                </a:solidFill>
              </a:rPr>
              <a:t>SL</a:t>
            </a:r>
            <a:endParaRPr lang="en-US" sz="2400" b="1" i="1" u="sng" dirty="0">
              <a:solidFill>
                <a:srgbClr val="000000"/>
              </a:solidFill>
            </a:endParaRPr>
          </a:p>
        </p:txBody>
      </p:sp>
      <p:sp>
        <p:nvSpPr>
          <p:cNvPr id="12" name="Line 6"/>
          <p:cNvSpPr>
            <a:spLocks noChangeShapeType="1"/>
          </p:cNvSpPr>
          <p:nvPr/>
        </p:nvSpPr>
        <p:spPr bwMode="auto">
          <a:xfrm flipH="1">
            <a:off x="7259638" y="1992313"/>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3" name="Line 6"/>
          <p:cNvSpPr>
            <a:spLocks noChangeShapeType="1"/>
          </p:cNvSpPr>
          <p:nvPr/>
        </p:nvSpPr>
        <p:spPr bwMode="auto">
          <a:xfrm flipH="1">
            <a:off x="6714232" y="2427288"/>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5" name="Line 6"/>
          <p:cNvSpPr>
            <a:spLocks noChangeShapeType="1"/>
          </p:cNvSpPr>
          <p:nvPr/>
        </p:nvSpPr>
        <p:spPr bwMode="auto">
          <a:xfrm flipH="1">
            <a:off x="5576888" y="3036888"/>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6" name="Line 6"/>
          <p:cNvSpPr>
            <a:spLocks noChangeShapeType="1"/>
          </p:cNvSpPr>
          <p:nvPr/>
        </p:nvSpPr>
        <p:spPr bwMode="auto">
          <a:xfrm flipH="1">
            <a:off x="8256588" y="928688"/>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1" name="Line 6"/>
          <p:cNvSpPr>
            <a:spLocks noChangeShapeType="1"/>
          </p:cNvSpPr>
          <p:nvPr/>
        </p:nvSpPr>
        <p:spPr bwMode="auto">
          <a:xfrm flipH="1">
            <a:off x="6255851" y="2587372"/>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3" name="TextBox 2"/>
          <p:cNvSpPr txBox="1"/>
          <p:nvPr/>
        </p:nvSpPr>
        <p:spPr>
          <a:xfrm>
            <a:off x="7328795" y="2210856"/>
            <a:ext cx="393658" cy="369332"/>
          </a:xfrm>
          <a:prstGeom prst="rect">
            <a:avLst/>
          </a:prstGeom>
          <a:noFill/>
        </p:spPr>
        <p:txBody>
          <a:bodyPr wrap="square" rtlCol="0">
            <a:spAutoFit/>
          </a:bodyPr>
          <a:lstStyle/>
          <a:p>
            <a:r>
              <a:rPr lang="da-DK" b="1" dirty="0" smtClean="0"/>
              <a:t>IT</a:t>
            </a:r>
            <a:endParaRPr lang="en-US" b="1" dirty="0"/>
          </a:p>
        </p:txBody>
      </p:sp>
      <p:sp>
        <p:nvSpPr>
          <p:cNvPr id="14" name="TextBox 13"/>
          <p:cNvSpPr txBox="1"/>
          <p:nvPr/>
        </p:nvSpPr>
        <p:spPr>
          <a:xfrm>
            <a:off x="6858791" y="2463148"/>
            <a:ext cx="393658" cy="369332"/>
          </a:xfrm>
          <a:prstGeom prst="rect">
            <a:avLst/>
          </a:prstGeom>
          <a:noFill/>
        </p:spPr>
        <p:txBody>
          <a:bodyPr wrap="square" rtlCol="0">
            <a:spAutoFit/>
          </a:bodyPr>
          <a:lstStyle/>
          <a:p>
            <a:r>
              <a:rPr lang="da-DK" b="1" dirty="0" smtClean="0"/>
              <a:t>JA</a:t>
            </a:r>
            <a:endParaRPr lang="en-US" b="1" dirty="0"/>
          </a:p>
        </p:txBody>
      </p:sp>
      <p:sp>
        <p:nvSpPr>
          <p:cNvPr id="17" name="TextBox 16"/>
          <p:cNvSpPr txBox="1"/>
          <p:nvPr/>
        </p:nvSpPr>
        <p:spPr>
          <a:xfrm>
            <a:off x="4318426" y="3684904"/>
            <a:ext cx="537883" cy="369332"/>
          </a:xfrm>
          <a:prstGeom prst="rect">
            <a:avLst/>
          </a:prstGeom>
          <a:noFill/>
        </p:spPr>
        <p:txBody>
          <a:bodyPr wrap="square" rtlCol="0">
            <a:spAutoFit/>
          </a:bodyPr>
          <a:lstStyle/>
          <a:p>
            <a:r>
              <a:rPr lang="da-DK" b="1" dirty="0" smtClean="0"/>
              <a:t>GE</a:t>
            </a:r>
            <a:endParaRPr lang="en-US" b="1" dirty="0"/>
          </a:p>
        </p:txBody>
      </p:sp>
      <p:sp>
        <p:nvSpPr>
          <p:cNvPr id="18" name="TextBox 17"/>
          <p:cNvSpPr txBox="1"/>
          <p:nvPr/>
        </p:nvSpPr>
        <p:spPr>
          <a:xfrm>
            <a:off x="3110758" y="4121612"/>
            <a:ext cx="537883" cy="369332"/>
          </a:xfrm>
          <a:prstGeom prst="rect">
            <a:avLst/>
          </a:prstGeom>
          <a:noFill/>
        </p:spPr>
        <p:txBody>
          <a:bodyPr wrap="square" rtlCol="0">
            <a:spAutoFit/>
          </a:bodyPr>
          <a:lstStyle/>
          <a:p>
            <a:r>
              <a:rPr lang="da-DK" b="1" dirty="0"/>
              <a:t>S</a:t>
            </a:r>
            <a:r>
              <a:rPr lang="da-DK" b="1" dirty="0" smtClean="0"/>
              <a:t>E</a:t>
            </a:r>
            <a:endParaRPr lang="en-US" b="1" dirty="0"/>
          </a:p>
        </p:txBody>
      </p:sp>
      <p:sp>
        <p:nvSpPr>
          <p:cNvPr id="20"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 </a:t>
            </a:r>
            <a:r>
              <a:rPr lang="en-US" sz="1400" i="1" dirty="0" smtClean="0">
                <a:solidFill>
                  <a:schemeClr val="bg1"/>
                </a:solidFill>
              </a:rPr>
              <a:t>Intergenerational Justice in Aging Societies</a:t>
            </a:r>
            <a:endParaRPr lang="en-US" sz="1400" i="1" dirty="0">
              <a:solidFill>
                <a:schemeClr val="bg1"/>
              </a:solidFill>
            </a:endParaRPr>
          </a:p>
        </p:txBody>
      </p:sp>
      <p:sp>
        <p:nvSpPr>
          <p:cNvPr id="21" name="TextBox 1"/>
          <p:cNvSpPr txBox="1"/>
          <p:nvPr/>
        </p:nvSpPr>
        <p:spPr>
          <a:xfrm>
            <a:off x="961343" y="2973714"/>
            <a:ext cx="4747066" cy="4649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b="1" dirty="0" smtClean="0"/>
              <a:t>Demography is not (</a:t>
            </a:r>
            <a:r>
              <a:rPr lang="en-US" sz="2200" b="1" dirty="0" err="1" smtClean="0"/>
              <a:t>EBiSS</a:t>
            </a:r>
            <a:r>
              <a:rPr lang="en-US" sz="2200" b="1" dirty="0" smtClean="0"/>
              <a:t>-)destiny</a:t>
            </a:r>
          </a:p>
          <a:p>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1" nodeType="clickEffect">
                                  <p:stCondLst>
                                    <p:cond delay="0"/>
                                  </p:stCondLst>
                                  <p:childTnLst>
                                    <p:anim calcmode="discrete" valueType="str">
                                      <p:cBhvr>
                                        <p:cTn id="3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5" grpId="0" animBg="1"/>
      <p:bldP spid="16" grpId="0" animBg="1"/>
      <p:bldP spid="16" grpId="1" animBg="1"/>
      <p:bldP spid="11"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88019"/>
            <a:ext cx="371157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p:cNvSpPr txBox="1">
            <a:spLocks noChangeArrowheads="1"/>
          </p:cNvSpPr>
          <p:nvPr/>
        </p:nvSpPr>
        <p:spPr bwMode="auto">
          <a:xfrm>
            <a:off x="190500" y="4705404"/>
            <a:ext cx="88011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dirty="0" smtClean="0"/>
              <a:t>Editorial </a:t>
            </a:r>
            <a:r>
              <a:rPr lang="en-US" altLang="en-US" sz="1400" dirty="0"/>
              <a:t>intro, ‘Mapping the Field’: </a:t>
            </a:r>
            <a:r>
              <a:rPr lang="en-US" altLang="en-US" sz="1400" dirty="0">
                <a:hlinkClick r:id="rId3"/>
              </a:rPr>
              <a:t>http://papers.ssrn.com/sol3/papers.cfm?abstract_id=1799348</a:t>
            </a:r>
            <a:endParaRPr lang="en-US" altLang="en-US" sz="1400" dirty="0"/>
          </a:p>
          <a:p>
            <a:pPr eaLnBrk="1" hangingPunct="1"/>
            <a:endParaRPr lang="en-US" altLang="en-US" sz="1400" dirty="0" smtClean="0"/>
          </a:p>
          <a:p>
            <a:pPr eaLnBrk="1" hangingPunct="1"/>
            <a:r>
              <a:rPr lang="en-US" altLang="en-US" sz="1400" dirty="0" smtClean="0"/>
              <a:t>Oxford blog for demographers</a:t>
            </a:r>
            <a:r>
              <a:rPr lang="en-US" altLang="en-US" sz="1400" i="1" dirty="0"/>
              <a:t>: </a:t>
            </a:r>
            <a:r>
              <a:rPr lang="en-US" altLang="en-US" sz="1400" i="1" dirty="0">
                <a:hlinkClick r:id="rId4"/>
              </a:rPr>
              <a:t>http://www.openpop.org/?</a:t>
            </a:r>
            <a:r>
              <a:rPr lang="en-US" altLang="en-US" sz="1400" i="1" dirty="0" smtClean="0">
                <a:hlinkClick r:id="rId4"/>
              </a:rPr>
              <a:t>p=403</a:t>
            </a:r>
            <a:endParaRPr lang="en-US" altLang="en-US" sz="1400" i="1" dirty="0" smtClean="0"/>
          </a:p>
          <a:p>
            <a:pPr eaLnBrk="1" hangingPunct="1"/>
            <a:endParaRPr lang="en-US" altLang="en-US" sz="1400" i="1" u="sng" dirty="0"/>
          </a:p>
          <a:p>
            <a:pPr eaLnBrk="1" hangingPunct="1"/>
            <a:endParaRPr lang="en-US" altLang="en-US" sz="1400" i="1" u="sng" dirty="0"/>
          </a:p>
          <a:p>
            <a:pPr eaLnBrk="1" hangingPunct="1"/>
            <a:endParaRPr lang="en-US" altLang="en-US" sz="1400" i="1" u="sng" dirty="0"/>
          </a:p>
          <a:p>
            <a:pPr eaLnBrk="1" hangingPunct="1"/>
            <a:endParaRPr lang="en-US" altLang="en-US" sz="1400" dirty="0"/>
          </a:p>
        </p:txBody>
      </p:sp>
      <p:sp>
        <p:nvSpPr>
          <p:cNvPr id="19461" name="TextBox 4"/>
          <p:cNvSpPr txBox="1">
            <a:spLocks noChangeArrowheads="1"/>
          </p:cNvSpPr>
          <p:nvPr/>
        </p:nvSpPr>
        <p:spPr bwMode="auto">
          <a:xfrm>
            <a:off x="165100" y="5522368"/>
            <a:ext cx="8686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de-AT" altLang="en-US" sz="1400" dirty="0"/>
              <a:t>Tepe, Markus &amp; Vanhuysse, Pieter (2009), 'Are </a:t>
            </a:r>
            <a:r>
              <a:rPr lang="de-AT" altLang="en-US" sz="1400" dirty="0" err="1"/>
              <a:t>Aging</a:t>
            </a:r>
            <a:r>
              <a:rPr lang="de-AT" altLang="en-US" sz="1400" dirty="0"/>
              <a:t> OECD </a:t>
            </a:r>
            <a:r>
              <a:rPr lang="de-AT" altLang="en-US" sz="1400" dirty="0" err="1"/>
              <a:t>Welfare</a:t>
            </a:r>
            <a:r>
              <a:rPr lang="de-AT" altLang="en-US" sz="1400" dirty="0"/>
              <a:t> States on </a:t>
            </a:r>
            <a:r>
              <a:rPr lang="de-AT" altLang="en-US" sz="1400" dirty="0" err="1"/>
              <a:t>the</a:t>
            </a:r>
            <a:r>
              <a:rPr lang="de-AT" altLang="en-US" sz="1400" dirty="0"/>
              <a:t> Path </a:t>
            </a:r>
            <a:r>
              <a:rPr lang="de-AT" altLang="en-US" sz="1400" dirty="0" err="1"/>
              <a:t>to</a:t>
            </a:r>
            <a:r>
              <a:rPr lang="de-AT" altLang="en-US" sz="1400" dirty="0"/>
              <a:t> </a:t>
            </a:r>
            <a:r>
              <a:rPr lang="de-AT" altLang="en-US" sz="1400" dirty="0" err="1"/>
              <a:t>Gerontocracy</a:t>
            </a:r>
            <a:r>
              <a:rPr lang="de-AT" altLang="en-US" sz="1400" dirty="0"/>
              <a:t>? </a:t>
            </a:r>
            <a:r>
              <a:rPr lang="de-AT" altLang="en-US" sz="1400" dirty="0" err="1"/>
              <a:t>Evidence</a:t>
            </a:r>
            <a:r>
              <a:rPr lang="de-AT" altLang="en-US" sz="1400" dirty="0"/>
              <a:t> </a:t>
            </a:r>
            <a:r>
              <a:rPr lang="de-AT" altLang="en-US" sz="1400" dirty="0" err="1"/>
              <a:t>from</a:t>
            </a:r>
            <a:r>
              <a:rPr lang="de-AT" altLang="en-US" sz="1400" dirty="0"/>
              <a:t> 18 Democracies, 1980-2002,' </a:t>
            </a:r>
            <a:r>
              <a:rPr lang="de-AT" altLang="en-US" sz="1400" i="1" dirty="0"/>
              <a:t>Journal </a:t>
            </a:r>
            <a:r>
              <a:rPr lang="de-AT" altLang="en-US" sz="1400" i="1" dirty="0" err="1"/>
              <a:t>of</a:t>
            </a:r>
            <a:r>
              <a:rPr lang="de-AT" altLang="en-US" sz="1400" i="1" dirty="0"/>
              <a:t> Public </a:t>
            </a:r>
            <a:r>
              <a:rPr lang="de-AT" altLang="en-US" sz="1400" i="1" dirty="0" err="1"/>
              <a:t>Policy</a:t>
            </a:r>
            <a:r>
              <a:rPr lang="de-AT" altLang="en-US" sz="1400" dirty="0"/>
              <a:t>, 29 (1): 1-28.  </a:t>
            </a:r>
            <a:r>
              <a:rPr lang="de-AT" altLang="en-US" sz="1200" u="sng" dirty="0">
                <a:hlinkClick r:id="rId5"/>
              </a:rPr>
              <a:t>http://papers.ssrn.com/sol3/papers.cfm?abstract_id=1225672</a:t>
            </a:r>
            <a:endParaRPr lang="en-US" altLang="en-US" sz="1200" dirty="0"/>
          </a:p>
          <a:p>
            <a:pPr eaLnBrk="1" hangingPunct="1"/>
            <a:endParaRPr lang="en-US" altLang="en-US" sz="1800" dirty="0"/>
          </a:p>
        </p:txBody>
      </p:sp>
      <p:sp>
        <p:nvSpPr>
          <p:cNvPr id="2" name="TextBox 1"/>
          <p:cNvSpPr txBox="1"/>
          <p:nvPr/>
        </p:nvSpPr>
        <p:spPr>
          <a:xfrm>
            <a:off x="6569849" y="1052713"/>
            <a:ext cx="1867220" cy="1569660"/>
          </a:xfrm>
          <a:prstGeom prst="rect">
            <a:avLst/>
          </a:prstGeom>
          <a:noFill/>
        </p:spPr>
        <p:txBody>
          <a:bodyPr wrap="square" rtlCol="0">
            <a:spAutoFit/>
          </a:bodyPr>
          <a:lstStyle/>
          <a:p>
            <a:r>
              <a:rPr lang="da-DK" sz="2400" b="1" i="1" dirty="0" smtClean="0">
                <a:solidFill>
                  <a:srgbClr val="FF0000"/>
                </a:solidFill>
              </a:rPr>
              <a:t>A tale of age-</a:t>
            </a:r>
            <a:r>
              <a:rPr lang="da-DK" sz="2400" b="1" i="1" dirty="0" err="1" smtClean="0">
                <a:solidFill>
                  <a:srgbClr val="FF0000"/>
                </a:solidFill>
              </a:rPr>
              <a:t>group</a:t>
            </a:r>
            <a:r>
              <a:rPr lang="da-DK" sz="2400" b="1" i="1" dirty="0" smtClean="0">
                <a:solidFill>
                  <a:srgbClr val="FF0000"/>
                </a:solidFill>
              </a:rPr>
              <a:t> </a:t>
            </a:r>
            <a:r>
              <a:rPr lang="da-DK" sz="2400" b="1" dirty="0" err="1">
                <a:solidFill>
                  <a:srgbClr val="FF0000"/>
                </a:solidFill>
              </a:rPr>
              <a:t>p</a:t>
            </a:r>
            <a:r>
              <a:rPr lang="da-DK" sz="2400" b="1" dirty="0" err="1" smtClean="0">
                <a:solidFill>
                  <a:srgbClr val="FF0000"/>
                </a:solidFill>
              </a:rPr>
              <a:t>olitics</a:t>
            </a:r>
            <a:r>
              <a:rPr lang="da-DK" sz="2400" b="1" dirty="0" smtClean="0">
                <a:solidFill>
                  <a:srgbClr val="FF0000"/>
                </a:solidFill>
              </a:rPr>
              <a:t> and </a:t>
            </a:r>
            <a:r>
              <a:rPr lang="da-DK" sz="2400" b="1" dirty="0" err="1">
                <a:solidFill>
                  <a:srgbClr val="FF0000"/>
                </a:solidFill>
              </a:rPr>
              <a:t>p</a:t>
            </a:r>
            <a:r>
              <a:rPr lang="da-DK" sz="2400" b="1" dirty="0" err="1" smtClean="0">
                <a:solidFill>
                  <a:srgbClr val="FF0000"/>
                </a:solidFill>
              </a:rPr>
              <a:t>olicies</a:t>
            </a:r>
            <a:endParaRPr lang="en-US" sz="2400" b="1" dirty="0">
              <a:solidFill>
                <a:srgbClr val="FF0000"/>
              </a:solidFill>
            </a:endParaRPr>
          </a:p>
        </p:txBody>
      </p:sp>
    </p:spTree>
    <p:extLst>
      <p:ext uri="{BB962C8B-B14F-4D97-AF65-F5344CB8AC3E}">
        <p14:creationId xmlns:p14="http://schemas.microsoft.com/office/powerpoint/2010/main" val="48613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028700" y="876300"/>
          <a:ext cx="7461250" cy="5619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42900" y="-17463"/>
            <a:ext cx="8147050" cy="1143001"/>
          </a:xfrm>
        </p:spPr>
        <p:txBody>
          <a:bodyPr>
            <a:normAutofit fontScale="90000"/>
          </a:bodyPr>
          <a:lstStyle/>
          <a:p>
            <a:pPr eaLnBrk="1" hangingPunct="1"/>
            <a:r>
              <a:rPr lang="en-US" altLang="en-US" sz="3600" b="1" i="1" dirty="0" smtClean="0">
                <a:solidFill>
                  <a:srgbClr val="FF0000"/>
                </a:solidFill>
                <a:ea typeface="ＭＳ Ｐゴシック" pitchFamily="34" charset="-128"/>
              </a:rPr>
              <a:t>The</a:t>
            </a:r>
            <a:r>
              <a:rPr lang="en-US" altLang="en-US" sz="5400" b="1" i="1" dirty="0" smtClean="0">
                <a:solidFill>
                  <a:srgbClr val="FF0000"/>
                </a:solidFill>
                <a:ea typeface="ＭＳ Ｐゴシック" pitchFamily="34" charset="-128"/>
              </a:rPr>
              <a:t> </a:t>
            </a:r>
            <a:r>
              <a:rPr lang="en-US" altLang="en-US" sz="7000" b="1" i="1" dirty="0" err="1" smtClean="0">
                <a:solidFill>
                  <a:srgbClr val="FF0000"/>
                </a:solidFill>
                <a:ea typeface="ＭＳ Ｐゴシック" pitchFamily="34" charset="-128"/>
              </a:rPr>
              <a:t>EBiSS</a:t>
            </a:r>
            <a:r>
              <a:rPr lang="en-US" altLang="en-US" sz="7000" b="1" i="1" dirty="0" smtClean="0">
                <a:solidFill>
                  <a:srgbClr val="FF0000"/>
                </a:solidFill>
                <a:ea typeface="ＭＳ Ｐゴシック" pitchFamily="34" charset="-128"/>
              </a:rPr>
              <a:t>  </a:t>
            </a:r>
            <a:r>
              <a:rPr lang="en-US" altLang="en-US" sz="2000" b="1" i="1" dirty="0" smtClean="0">
                <a:solidFill>
                  <a:srgbClr val="FF0000"/>
                </a:solidFill>
                <a:ea typeface="ＭＳ Ｐゴシック" pitchFamily="34" charset="-128"/>
              </a:rPr>
              <a:t>2009-2010 or latest</a:t>
            </a:r>
          </a:p>
        </p:txBody>
      </p:sp>
      <p:sp>
        <p:nvSpPr>
          <p:cNvPr id="36869" name="TextBox 9"/>
          <p:cNvSpPr txBox="1">
            <a:spLocks noChangeArrowheads="1"/>
          </p:cNvSpPr>
          <p:nvPr/>
        </p:nvSpPr>
        <p:spPr bwMode="auto">
          <a:xfrm>
            <a:off x="-2221964" y="1595438"/>
            <a:ext cx="943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b="1" i="1" u="sng" dirty="0">
                <a:latin typeface="Calibri" pitchFamily="34" charset="0"/>
              </a:rPr>
              <a:t>PL</a:t>
            </a:r>
            <a:r>
              <a:rPr lang="en-US" altLang="en-US" b="1" i="1" dirty="0">
                <a:latin typeface="Calibri" pitchFamily="34" charset="0"/>
              </a:rPr>
              <a:t>…. </a:t>
            </a:r>
            <a:r>
              <a:rPr lang="en-US" altLang="en-US" b="1" i="1" dirty="0" smtClean="0">
                <a:latin typeface="Calibri" pitchFamily="34" charset="0"/>
              </a:rPr>
              <a:t>GR, </a:t>
            </a:r>
            <a:r>
              <a:rPr lang="en-US" altLang="en-US" b="1" i="1" dirty="0">
                <a:latin typeface="Calibri" pitchFamily="34" charset="0"/>
              </a:rPr>
              <a:t>IT, </a:t>
            </a:r>
            <a:r>
              <a:rPr lang="en-US" altLang="en-US" b="1" i="1" u="sng" dirty="0" smtClean="0">
                <a:latin typeface="Calibri" pitchFamily="34" charset="0"/>
              </a:rPr>
              <a:t>SK</a:t>
            </a:r>
            <a:r>
              <a:rPr lang="en-US" altLang="en-US" b="1" i="1" dirty="0" smtClean="0">
                <a:latin typeface="Calibri" pitchFamily="34" charset="0"/>
              </a:rPr>
              <a:t>… </a:t>
            </a:r>
            <a:r>
              <a:rPr lang="en-US" altLang="en-US" b="1" i="1" u="sng" dirty="0">
                <a:latin typeface="Calibri" pitchFamily="34" charset="0"/>
              </a:rPr>
              <a:t>CZ, SL</a:t>
            </a:r>
            <a:r>
              <a:rPr lang="en-US" altLang="en-US" b="1" i="1" dirty="0">
                <a:latin typeface="Calibri" pitchFamily="34" charset="0"/>
              </a:rPr>
              <a:t>, JA</a:t>
            </a:r>
          </a:p>
        </p:txBody>
      </p:sp>
      <p:sp>
        <p:nvSpPr>
          <p:cNvPr id="36871" name="Rectangle 7"/>
          <p:cNvSpPr>
            <a:spLocks noChangeArrowheads="1"/>
          </p:cNvSpPr>
          <p:nvPr/>
        </p:nvSpPr>
        <p:spPr bwMode="auto">
          <a:xfrm>
            <a:off x="6438900" y="6419850"/>
            <a:ext cx="284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i="1">
                <a:latin typeface="Calibri" pitchFamily="34" charset="0"/>
                <a:hlinkClick r:id="rId3"/>
              </a:rPr>
              <a:t>www.euro.centre.org</a:t>
            </a:r>
            <a:r>
              <a:rPr lang="en-US" altLang="en-US" sz="1800" i="1">
                <a:latin typeface="Calibri" pitchFamily="34" charset="0"/>
                <a:hlinkClick r:id="rId3"/>
              </a:rPr>
              <a:t>/vanhuysse</a:t>
            </a:r>
            <a:endParaRPr lang="en-US" altLang="en-US" sz="1800" i="1">
              <a:latin typeface="Calibri" pitchFamily="34" charset="0"/>
            </a:endParaRPr>
          </a:p>
        </p:txBody>
      </p:sp>
      <p:sp>
        <p:nvSpPr>
          <p:cNvPr id="8" name="TextBox 7"/>
          <p:cNvSpPr txBox="1"/>
          <p:nvPr/>
        </p:nvSpPr>
        <p:spPr>
          <a:xfrm>
            <a:off x="7559315" y="1957284"/>
            <a:ext cx="393658" cy="369332"/>
          </a:xfrm>
          <a:prstGeom prst="rect">
            <a:avLst/>
          </a:prstGeom>
          <a:noFill/>
        </p:spPr>
        <p:txBody>
          <a:bodyPr wrap="square" rtlCol="0">
            <a:spAutoFit/>
          </a:bodyPr>
          <a:lstStyle/>
          <a:p>
            <a:r>
              <a:rPr lang="da-DK" b="1" dirty="0" smtClean="0"/>
              <a:t>IT</a:t>
            </a:r>
            <a:endParaRPr lang="en-US" b="1" dirty="0"/>
          </a:p>
        </p:txBody>
      </p:sp>
      <p:sp>
        <p:nvSpPr>
          <p:cNvPr id="9" name="TextBox 8"/>
          <p:cNvSpPr txBox="1"/>
          <p:nvPr/>
        </p:nvSpPr>
        <p:spPr>
          <a:xfrm>
            <a:off x="6513011" y="2762824"/>
            <a:ext cx="393658" cy="369332"/>
          </a:xfrm>
          <a:prstGeom prst="rect">
            <a:avLst/>
          </a:prstGeom>
          <a:noFill/>
        </p:spPr>
        <p:txBody>
          <a:bodyPr wrap="square" rtlCol="0">
            <a:spAutoFit/>
          </a:bodyPr>
          <a:lstStyle/>
          <a:p>
            <a:r>
              <a:rPr lang="da-DK" b="1" dirty="0" smtClean="0"/>
              <a:t>JA</a:t>
            </a:r>
            <a:endParaRPr lang="en-US" b="1" dirty="0"/>
          </a:p>
        </p:txBody>
      </p:sp>
      <p:sp>
        <p:nvSpPr>
          <p:cNvPr id="10" name="TextBox 9"/>
          <p:cNvSpPr txBox="1"/>
          <p:nvPr/>
        </p:nvSpPr>
        <p:spPr>
          <a:xfrm>
            <a:off x="4249270" y="3892372"/>
            <a:ext cx="537883" cy="369332"/>
          </a:xfrm>
          <a:prstGeom prst="rect">
            <a:avLst/>
          </a:prstGeom>
          <a:noFill/>
        </p:spPr>
        <p:txBody>
          <a:bodyPr wrap="square" rtlCol="0">
            <a:spAutoFit/>
          </a:bodyPr>
          <a:lstStyle/>
          <a:p>
            <a:r>
              <a:rPr lang="da-DK" b="1" dirty="0" smtClean="0"/>
              <a:t>GE</a:t>
            </a:r>
            <a:endParaRPr lang="en-US" b="1" dirty="0"/>
          </a:p>
        </p:txBody>
      </p:sp>
      <p:sp>
        <p:nvSpPr>
          <p:cNvPr id="11" name="TextBox 10"/>
          <p:cNvSpPr txBox="1"/>
          <p:nvPr/>
        </p:nvSpPr>
        <p:spPr>
          <a:xfrm>
            <a:off x="3487274" y="4098560"/>
            <a:ext cx="537883" cy="369332"/>
          </a:xfrm>
          <a:prstGeom prst="rect">
            <a:avLst/>
          </a:prstGeom>
          <a:noFill/>
        </p:spPr>
        <p:txBody>
          <a:bodyPr wrap="square" rtlCol="0">
            <a:spAutoFit/>
          </a:bodyPr>
          <a:lstStyle/>
          <a:p>
            <a:r>
              <a:rPr lang="da-DK" b="1" dirty="0"/>
              <a:t>S</a:t>
            </a:r>
            <a:r>
              <a:rPr lang="da-DK" b="1" dirty="0" smtClean="0"/>
              <a:t>E</a:t>
            </a:r>
            <a:endParaRPr lang="en-US" b="1" dirty="0"/>
          </a:p>
        </p:txBody>
      </p:sp>
      <p:sp>
        <p:nvSpPr>
          <p:cNvPr id="12"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a:t>
            </a:r>
            <a:r>
              <a:rPr lang="de-DE" sz="1400" dirty="0" smtClean="0">
                <a:solidFill>
                  <a:schemeClr val="bg1"/>
                </a:solidFill>
              </a:rPr>
              <a:t>: </a:t>
            </a:r>
            <a:r>
              <a:rPr lang="de-DE" sz="1400" dirty="0" err="1" smtClean="0">
                <a:solidFill>
                  <a:schemeClr val="bg1"/>
                </a:solidFill>
              </a:rPr>
              <a:t>own</a:t>
            </a:r>
            <a:r>
              <a:rPr lang="de-DE" sz="1400" dirty="0" smtClean="0">
                <a:solidFill>
                  <a:schemeClr val="bg1"/>
                </a:solidFill>
              </a:rPr>
              <a:t> </a:t>
            </a:r>
            <a:r>
              <a:rPr lang="de-DE" sz="1400" dirty="0" err="1" smtClean="0">
                <a:solidFill>
                  <a:schemeClr val="bg1"/>
                </a:solidFill>
              </a:rPr>
              <a:t>calculations</a:t>
            </a:r>
            <a:r>
              <a:rPr lang="de-DE" sz="1400" dirty="0" smtClean="0">
                <a:solidFill>
                  <a:schemeClr val="bg1"/>
                </a:solidFill>
              </a:rPr>
              <a:t> </a:t>
            </a:r>
            <a:r>
              <a:rPr lang="de-DE" sz="1400" dirty="0" err="1" smtClean="0">
                <a:solidFill>
                  <a:schemeClr val="bg1"/>
                </a:solidFill>
              </a:rPr>
              <a:t>from</a:t>
            </a:r>
            <a:r>
              <a:rPr lang="de-DE" sz="1400" dirty="0" smtClean="0">
                <a:solidFill>
                  <a:schemeClr val="bg1"/>
                </a:solidFill>
              </a:rPr>
              <a:t> OECD SOCEX</a:t>
            </a:r>
            <a:endParaRPr lang="en-US" sz="1400" i="1" dirty="0">
              <a:solidFill>
                <a:schemeClr val="bg1"/>
              </a:solidFill>
            </a:endParaRPr>
          </a:p>
        </p:txBody>
      </p:sp>
      <p:sp>
        <p:nvSpPr>
          <p:cNvPr id="2" name="Rectangle 1"/>
          <p:cNvSpPr/>
          <p:nvPr/>
        </p:nvSpPr>
        <p:spPr>
          <a:xfrm>
            <a:off x="1471496" y="2175717"/>
            <a:ext cx="4572000" cy="1107996"/>
          </a:xfrm>
          <a:prstGeom prst="rect">
            <a:avLst/>
          </a:prstGeom>
        </p:spPr>
        <p:txBody>
          <a:bodyPr>
            <a:spAutoFit/>
          </a:bodyPr>
          <a:lstStyle/>
          <a:p>
            <a:r>
              <a:rPr lang="en-US" dirty="0"/>
              <a:t>OECD (2009): HU, SK, PL in OECD </a:t>
            </a:r>
            <a:r>
              <a:rPr lang="en-US" i="1" dirty="0"/>
              <a:t>bottom-8</a:t>
            </a:r>
            <a:r>
              <a:rPr lang="en-US" dirty="0"/>
              <a:t> on effective male retirement age, but in </a:t>
            </a:r>
            <a:r>
              <a:rPr lang="en-US" b="1" dirty="0">
                <a:cs typeface="Times New Roman" pitchFamily="18" charset="0"/>
              </a:rPr>
              <a:t>top-12 most generous </a:t>
            </a:r>
            <a:r>
              <a:rPr lang="en-US" dirty="0">
                <a:cs typeface="Times New Roman" pitchFamily="18" charset="0"/>
              </a:rPr>
              <a:t>on net RR</a:t>
            </a:r>
            <a:r>
              <a:rPr lang="en-GB" dirty="0">
                <a:cs typeface="Times New Roman" pitchFamily="18" charset="0"/>
              </a:rPr>
              <a:t> for old-age pensions </a:t>
            </a:r>
            <a:r>
              <a:rPr lang="en-GB" sz="1200" dirty="0">
                <a:cs typeface="Times New Roman" pitchFamily="18" charset="0"/>
              </a:rPr>
              <a:t>(at median income earning level)</a:t>
            </a:r>
            <a:r>
              <a:rPr lang="en-US" sz="1200" dirty="0">
                <a:cs typeface="Times New Roman" pitchFamily="18" charset="0"/>
              </a:rPr>
              <a:t> </a:t>
            </a:r>
            <a:endParaRPr lang="en-US" sz="1200" dirty="0"/>
          </a:p>
        </p:txBody>
      </p:sp>
    </p:spTree>
    <p:extLst>
      <p:ext uri="{BB962C8B-B14F-4D97-AF65-F5344CB8AC3E}">
        <p14:creationId xmlns:p14="http://schemas.microsoft.com/office/powerpoint/2010/main" val="347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1485900"/>
            <a:ext cx="8089900" cy="6273800"/>
          </a:xfrm>
        </p:spPr>
        <p:txBody>
          <a:bodyPr>
            <a:normAutofit/>
          </a:bodyPr>
          <a:lstStyle/>
          <a:p>
            <a:pPr eaLnBrk="1" hangingPunct="1">
              <a:lnSpc>
                <a:spcPct val="80000"/>
              </a:lnSpc>
              <a:spcBef>
                <a:spcPct val="70000"/>
              </a:spcBef>
              <a:buFont typeface="Arial" pitchFamily="34" charset="0"/>
              <a:buAutoNum type="arabicPeriod"/>
            </a:pPr>
            <a:r>
              <a:rPr lang="en-US" altLang="en-US" sz="2800" dirty="0" smtClean="0">
                <a:ea typeface="ＭＳ Ｐゴシック" pitchFamily="34" charset="-128"/>
              </a:rPr>
              <a:t>‘Middle-aged’ </a:t>
            </a:r>
            <a:r>
              <a:rPr lang="en-US" altLang="en-US" sz="2800" b="1" dirty="0" smtClean="0">
                <a:solidFill>
                  <a:srgbClr val="FF0000"/>
                </a:solidFill>
                <a:ea typeface="ＭＳ Ｐゴシック" pitchFamily="34" charset="-128"/>
              </a:rPr>
              <a:t>HU</a:t>
            </a:r>
            <a:r>
              <a:rPr lang="en-US" altLang="en-US" sz="2800" b="1" dirty="0" smtClean="0">
                <a:ea typeface="ＭＳ Ｐゴシック" pitchFamily="34" charset="-128"/>
              </a:rPr>
              <a:t> </a:t>
            </a:r>
            <a:r>
              <a:rPr lang="en-US" altLang="en-US" sz="2800" dirty="0" smtClean="0">
                <a:ea typeface="ＭＳ Ｐゴシック" pitchFamily="34" charset="-128"/>
              </a:rPr>
              <a:t>(OASR=3.9) spends </a:t>
            </a:r>
            <a:r>
              <a:rPr lang="en-US" altLang="en-US" sz="2800" b="1" dirty="0" smtClean="0">
                <a:ea typeface="ＭＳ Ｐゴシック" pitchFamily="34" charset="-128"/>
              </a:rPr>
              <a:t>4.8</a:t>
            </a:r>
            <a:r>
              <a:rPr lang="en-US" altLang="en-US" sz="2800" dirty="0" smtClean="0">
                <a:ea typeface="ＭＳ Ｐゴシック" pitchFamily="34" charset="-128"/>
              </a:rPr>
              <a:t> times more on every elderly as on every non-elderly citizen; but slightly older EST (3.6) only </a:t>
            </a:r>
            <a:r>
              <a:rPr lang="en-US" altLang="en-US" sz="2800" b="1" dirty="0" smtClean="0">
                <a:ea typeface="ＭＳ Ｐゴシック" pitchFamily="34" charset="-128"/>
              </a:rPr>
              <a:t>2.9</a:t>
            </a:r>
            <a:r>
              <a:rPr lang="en-US" altLang="en-US" sz="2800" dirty="0" smtClean="0">
                <a:ea typeface="ＭＳ Ｐゴシック" pitchFamily="34" charset="-128"/>
              </a:rPr>
              <a:t> times more</a:t>
            </a:r>
          </a:p>
          <a:p>
            <a:pPr eaLnBrk="1" hangingPunct="1">
              <a:lnSpc>
                <a:spcPct val="80000"/>
              </a:lnSpc>
              <a:buFont typeface="Arial" pitchFamily="34" charset="0"/>
              <a:buAutoNum type="arabicPeriod"/>
            </a:pPr>
            <a:r>
              <a:rPr lang="en-US" altLang="en-US" sz="2800" dirty="0" smtClean="0">
                <a:ea typeface="ＭＳ Ｐゴシック" pitchFamily="34" charset="-128"/>
              </a:rPr>
              <a:t>‘Young/middle-aged’ </a:t>
            </a:r>
            <a:r>
              <a:rPr lang="en-US" altLang="en-US" sz="2800" b="1" dirty="0" smtClean="0">
                <a:solidFill>
                  <a:srgbClr val="FF0000"/>
                </a:solidFill>
                <a:ea typeface="ＭＳ Ｐゴシック" pitchFamily="34" charset="-128"/>
              </a:rPr>
              <a:t>CZ</a:t>
            </a:r>
            <a:r>
              <a:rPr lang="en-US" altLang="en-US" sz="2800" dirty="0" smtClean="0">
                <a:ea typeface="ＭＳ Ｐゴシック" pitchFamily="34" charset="-128"/>
              </a:rPr>
              <a:t> (OASR=4.5) spends </a:t>
            </a:r>
            <a:r>
              <a:rPr lang="en-US" altLang="en-US" sz="2800" b="1" dirty="0" smtClean="0">
                <a:ea typeface="ＭＳ Ｐゴシック" pitchFamily="34" charset="-128"/>
              </a:rPr>
              <a:t>5.9</a:t>
            </a:r>
            <a:r>
              <a:rPr lang="en-US" altLang="en-US" sz="2800" dirty="0" smtClean="0">
                <a:ea typeface="ＭＳ Ｐゴシック" pitchFamily="34" charset="-128"/>
              </a:rPr>
              <a:t> times more on every elderly citizen; equally middle-aged AL </a:t>
            </a:r>
            <a:r>
              <a:rPr lang="en-US" altLang="en-US" sz="2800" b="1" dirty="0" smtClean="0">
                <a:ea typeface="ＭＳ Ｐゴシック" pitchFamily="34" charset="-128"/>
              </a:rPr>
              <a:t>3.7</a:t>
            </a:r>
            <a:r>
              <a:rPr lang="en-US" altLang="en-US" sz="2800" dirty="0" smtClean="0">
                <a:ea typeface="ＭＳ Ｐゴシック" pitchFamily="34" charset="-128"/>
              </a:rPr>
              <a:t> times more</a:t>
            </a:r>
          </a:p>
          <a:p>
            <a:pPr eaLnBrk="1" hangingPunct="1">
              <a:lnSpc>
                <a:spcPct val="80000"/>
              </a:lnSpc>
              <a:buFont typeface="Arial" pitchFamily="34" charset="0"/>
              <a:buAutoNum type="arabicPeriod"/>
            </a:pPr>
            <a:r>
              <a:rPr lang="en-US" altLang="en-US" sz="2800" dirty="0" smtClean="0">
                <a:ea typeface="ＭＳ Ｐゴシック" pitchFamily="34" charset="-128"/>
              </a:rPr>
              <a:t>‘Young’ </a:t>
            </a:r>
            <a:r>
              <a:rPr lang="en-US" altLang="en-US" sz="2800" b="1" dirty="0" smtClean="0">
                <a:solidFill>
                  <a:srgbClr val="FF0000"/>
                </a:solidFill>
                <a:ea typeface="ＭＳ Ｐゴシック" pitchFamily="34" charset="-128"/>
              </a:rPr>
              <a:t>SK</a:t>
            </a:r>
            <a:r>
              <a:rPr lang="en-US" altLang="en-US" sz="2800" dirty="0" smtClean="0">
                <a:ea typeface="ＭＳ Ｐゴシック" pitchFamily="34" charset="-128"/>
              </a:rPr>
              <a:t> (OASR=5.5) spends </a:t>
            </a:r>
            <a:r>
              <a:rPr lang="en-US" altLang="en-US" sz="2800" b="1" dirty="0" smtClean="0">
                <a:ea typeface="ＭＳ Ｐゴシック" pitchFamily="34" charset="-128"/>
              </a:rPr>
              <a:t>6.6</a:t>
            </a:r>
            <a:r>
              <a:rPr lang="en-US" altLang="en-US" sz="2800" dirty="0" smtClean="0">
                <a:ea typeface="ＭＳ Ｐゴシック" pitchFamily="34" charset="-128"/>
              </a:rPr>
              <a:t> times more on every elderly citizen; equally young IRE only </a:t>
            </a:r>
            <a:r>
              <a:rPr lang="en-US" altLang="en-US" sz="2800" b="1" dirty="0" smtClean="0">
                <a:ea typeface="ＭＳ Ｐゴシック" pitchFamily="34" charset="-128"/>
              </a:rPr>
              <a:t>2.7</a:t>
            </a:r>
            <a:r>
              <a:rPr lang="en-US" altLang="en-US" sz="2800" dirty="0" smtClean="0">
                <a:ea typeface="ＭＳ Ｐゴシック" pitchFamily="34" charset="-128"/>
              </a:rPr>
              <a:t> times more</a:t>
            </a:r>
          </a:p>
          <a:p>
            <a:pPr eaLnBrk="1" hangingPunct="1">
              <a:lnSpc>
                <a:spcPct val="80000"/>
              </a:lnSpc>
              <a:buFont typeface="Arial" pitchFamily="34" charset="0"/>
              <a:buAutoNum type="arabicPeriod"/>
            </a:pPr>
            <a:r>
              <a:rPr lang="en-US" altLang="en-US" sz="2800" dirty="0" smtClean="0">
                <a:ea typeface="ＭＳ Ｐゴシック" pitchFamily="34" charset="-128"/>
              </a:rPr>
              <a:t>‘Young/middle-aged’ </a:t>
            </a:r>
            <a:r>
              <a:rPr lang="en-US" altLang="en-US" sz="2800" b="1" dirty="0" smtClean="0">
                <a:solidFill>
                  <a:srgbClr val="FF0000"/>
                </a:solidFill>
                <a:ea typeface="ＭＳ Ｐゴシック" pitchFamily="34" charset="-128"/>
              </a:rPr>
              <a:t>PL</a:t>
            </a:r>
            <a:r>
              <a:rPr lang="en-US" altLang="en-US" sz="2800" dirty="0" smtClean="0">
                <a:ea typeface="ＭＳ Ｐゴシック" pitchFamily="34" charset="-128"/>
              </a:rPr>
              <a:t> (OASR=4.8) spends </a:t>
            </a:r>
            <a:r>
              <a:rPr lang="en-US" altLang="en-US" sz="2800" b="1" dirty="0" smtClean="0">
                <a:ea typeface="ＭＳ Ｐゴシック" pitchFamily="34" charset="-128"/>
              </a:rPr>
              <a:t>8.6</a:t>
            </a:r>
            <a:r>
              <a:rPr lang="en-US" altLang="en-US" sz="2800" dirty="0" smtClean="0">
                <a:ea typeface="ＭＳ Ｐゴシック" pitchFamily="34" charset="-128"/>
              </a:rPr>
              <a:t> times more on every elderly Pole; equally middle-aged NZ </a:t>
            </a:r>
            <a:r>
              <a:rPr lang="en-US" altLang="en-US" sz="2800" b="1" dirty="0" smtClean="0">
                <a:ea typeface="ＭＳ Ｐゴシック" pitchFamily="34" charset="-128"/>
              </a:rPr>
              <a:t>2.7</a:t>
            </a:r>
            <a:r>
              <a:rPr lang="en-US" altLang="en-US" sz="2800" dirty="0" smtClean="0">
                <a:ea typeface="ＭＳ Ｐゴシック" pitchFamily="34" charset="-128"/>
              </a:rPr>
              <a:t> times</a:t>
            </a:r>
            <a:r>
              <a:rPr lang="en-US" altLang="en-US" sz="2800" i="1" dirty="0" smtClean="0">
                <a:ea typeface="ＭＳ Ｐゴシック" pitchFamily="34" charset="-128"/>
              </a:rPr>
              <a:t> </a:t>
            </a:r>
            <a:r>
              <a:rPr lang="en-US" altLang="en-US" sz="2800" dirty="0" smtClean="0">
                <a:ea typeface="ＭＳ Ｐゴシック" pitchFamily="34" charset="-128"/>
              </a:rPr>
              <a:t>more</a:t>
            </a:r>
          </a:p>
          <a:p>
            <a:pPr eaLnBrk="1" hangingPunct="1">
              <a:lnSpc>
                <a:spcPct val="80000"/>
              </a:lnSpc>
              <a:buFont typeface="Arial" pitchFamily="34" charset="0"/>
              <a:buNone/>
            </a:pPr>
            <a:endParaRPr lang="en-US" altLang="en-US" sz="2800" dirty="0" smtClean="0">
              <a:ea typeface="ＭＳ Ｐゴシック" pitchFamily="34" charset="-128"/>
            </a:endParaRPr>
          </a:p>
          <a:p>
            <a:pPr eaLnBrk="1" hangingPunct="1">
              <a:buFont typeface="Arial" pitchFamily="34" charset="0"/>
              <a:buNone/>
            </a:pPr>
            <a:endParaRPr lang="en-US" altLang="en-US" sz="2800"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37891" name="Title 1"/>
          <p:cNvSpPr>
            <a:spLocks noGrp="1"/>
          </p:cNvSpPr>
          <p:nvPr>
            <p:ph type="title"/>
          </p:nvPr>
        </p:nvSpPr>
        <p:spPr>
          <a:xfrm>
            <a:off x="279400" y="209816"/>
            <a:ext cx="8229600" cy="1041400"/>
          </a:xfrm>
        </p:spPr>
        <p:txBody>
          <a:bodyPr/>
          <a:lstStyle/>
          <a:p>
            <a:pPr eaLnBrk="1" hangingPunct="1"/>
            <a:r>
              <a:rPr lang="en-US" altLang="en-US" b="1" i="1" dirty="0" smtClean="0">
                <a:solidFill>
                  <a:srgbClr val="FF0000"/>
                </a:solidFill>
                <a:ea typeface="ＭＳ Ｐゴシック" pitchFamily="34" charset="-128"/>
              </a:rPr>
              <a:t>The special trouble with CE</a:t>
            </a:r>
          </a:p>
        </p:txBody>
      </p:sp>
      <p:sp>
        <p:nvSpPr>
          <p:cNvPr id="37893" name="Rectangle 5"/>
          <p:cNvSpPr>
            <a:spLocks noChangeArrowheads="1"/>
          </p:cNvSpPr>
          <p:nvPr/>
        </p:nvSpPr>
        <p:spPr bwMode="auto">
          <a:xfrm>
            <a:off x="6438900" y="6419850"/>
            <a:ext cx="284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i="1">
                <a:latin typeface="Calibri" pitchFamily="34" charset="0"/>
                <a:hlinkClick r:id="rId2"/>
              </a:rPr>
              <a:t>www.euro.centre.org</a:t>
            </a:r>
            <a:r>
              <a:rPr lang="en-US" altLang="en-US" sz="1800" i="1">
                <a:latin typeface="Calibri" pitchFamily="34" charset="0"/>
                <a:hlinkClick r:id="rId2"/>
              </a:rPr>
              <a:t>/vanhuysse</a:t>
            </a:r>
            <a:endParaRPr lang="en-US" altLang="en-US" sz="1800" i="1">
              <a:latin typeface="Calibri" pitchFamily="34" charset="0"/>
            </a:endParaRPr>
          </a:p>
        </p:txBody>
      </p:sp>
      <p:sp>
        <p:nvSpPr>
          <p:cNvPr id="6" name="TextBox 7"/>
          <p:cNvSpPr txBox="1">
            <a:spLocks noChangeArrowheads="1"/>
          </p:cNvSpPr>
          <p:nvPr/>
        </p:nvSpPr>
        <p:spPr bwMode="auto">
          <a:xfrm>
            <a:off x="69157" y="6553200"/>
            <a:ext cx="6179143" cy="307777"/>
          </a:xfrm>
          <a:prstGeom prst="rect">
            <a:avLst/>
          </a:prstGeom>
          <a:noFill/>
          <a:ln w="9525">
            <a:noFill/>
            <a:miter lim="800000"/>
            <a:headEnd/>
            <a:tailEnd/>
          </a:ln>
        </p:spPr>
        <p:txBody>
          <a:bodyPr wrap="square">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 </a:t>
            </a:r>
            <a:r>
              <a:rPr lang="en-US" sz="1400" i="1" dirty="0" smtClean="0">
                <a:solidFill>
                  <a:schemeClr val="bg1"/>
                </a:solidFill>
              </a:rPr>
              <a:t>Intergenerational Justice in Aging Societies</a:t>
            </a:r>
            <a:endParaRPr lang="en-US" sz="1400" i="1" dirty="0">
              <a:solidFill>
                <a:schemeClr val="bg1"/>
              </a:solidFill>
            </a:endParaRPr>
          </a:p>
        </p:txBody>
      </p:sp>
    </p:spTree>
    <p:extLst>
      <p:ext uri="{BB962C8B-B14F-4D97-AF65-F5344CB8AC3E}">
        <p14:creationId xmlns:p14="http://schemas.microsoft.com/office/powerpoint/2010/main" val="104653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342900" y="67202"/>
            <a:ext cx="8147050" cy="1143001"/>
          </a:xfrm>
        </p:spPr>
        <p:txBody>
          <a:bodyPr/>
          <a:lstStyle/>
          <a:p>
            <a:pPr eaLnBrk="1" hangingPunct="1"/>
            <a:r>
              <a:rPr lang="en-US" sz="4000" b="1" i="1" dirty="0" err="1" smtClean="0">
                <a:solidFill>
                  <a:srgbClr val="FF0000"/>
                </a:solidFill>
              </a:rPr>
              <a:t>Pairwise</a:t>
            </a:r>
            <a:r>
              <a:rPr lang="en-US" sz="4000" b="1" i="1" dirty="0" smtClean="0">
                <a:solidFill>
                  <a:srgbClr val="FF0000"/>
                </a:solidFill>
              </a:rPr>
              <a:t> comparisons on </a:t>
            </a:r>
            <a:r>
              <a:rPr lang="en-US" sz="4000" b="1" i="1" dirty="0" err="1" smtClean="0">
                <a:solidFill>
                  <a:srgbClr val="FF0000"/>
                </a:solidFill>
              </a:rPr>
              <a:t>EBiSS</a:t>
            </a:r>
            <a:r>
              <a:rPr lang="en-US" sz="4000" b="1" i="1" dirty="0" smtClean="0">
                <a:solidFill>
                  <a:srgbClr val="FF0000"/>
                </a:solidFill>
              </a:rPr>
              <a:t>: </a:t>
            </a:r>
            <a:br>
              <a:rPr lang="en-US" sz="4000" b="1" i="1" dirty="0" smtClean="0">
                <a:solidFill>
                  <a:srgbClr val="FF0000"/>
                </a:solidFill>
              </a:rPr>
            </a:br>
            <a:r>
              <a:rPr lang="en-US" sz="4000" b="1" i="1" dirty="0" smtClean="0">
                <a:solidFill>
                  <a:srgbClr val="FF0000"/>
                </a:solidFill>
              </a:rPr>
              <a:t>the V-4</a:t>
            </a:r>
          </a:p>
        </p:txBody>
      </p:sp>
      <p:graphicFrame>
        <p:nvGraphicFramePr>
          <p:cNvPr id="9" name="C 1"/>
          <p:cNvGraphicFramePr/>
          <p:nvPr/>
        </p:nvGraphicFramePr>
        <p:xfrm>
          <a:off x="469900" y="1151712"/>
          <a:ext cx="8020050" cy="543958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Elbow Connector 10"/>
          <p:cNvCxnSpPr>
            <a:cxnSpLocks noChangeShapeType="1"/>
          </p:cNvCxnSpPr>
          <p:nvPr/>
        </p:nvCxnSpPr>
        <p:spPr bwMode="auto">
          <a:xfrm flipV="1">
            <a:off x="1638300" y="1533525"/>
            <a:ext cx="6551613" cy="3025775"/>
          </a:xfrm>
          <a:prstGeom prst="bentConnector3">
            <a:avLst>
              <a:gd name="adj1" fmla="val 50000"/>
            </a:avLst>
          </a:prstGeom>
          <a:noFill/>
          <a:ln w="38100" algn="ctr">
            <a:solidFill>
              <a:srgbClr val="E77027"/>
            </a:solidFill>
            <a:miter lim="800000"/>
            <a:headEnd type="arrow" w="med" len="med"/>
            <a:tailEnd type="arrow" w="med" len="med"/>
          </a:ln>
          <a:effectLst>
            <a:outerShdw dist="20000" dir="5400000" rotWithShape="0">
              <a:srgbClr val="000000">
                <a:alpha val="37999"/>
              </a:srgbClr>
            </a:outerShdw>
          </a:effectLst>
        </p:spPr>
      </p:cxnSp>
      <p:cxnSp>
        <p:nvCxnSpPr>
          <p:cNvPr id="12" name="Elbow Connector 11"/>
          <p:cNvCxnSpPr/>
          <p:nvPr/>
        </p:nvCxnSpPr>
        <p:spPr>
          <a:xfrm flipV="1">
            <a:off x="1333500" y="2578100"/>
            <a:ext cx="5765800" cy="2133600"/>
          </a:xfrm>
          <a:prstGeom prst="bentConnector3">
            <a:avLst>
              <a:gd name="adj1" fmla="val 50000"/>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Elbow Connector 7"/>
          <p:cNvCxnSpPr/>
          <p:nvPr/>
        </p:nvCxnSpPr>
        <p:spPr>
          <a:xfrm flipV="1">
            <a:off x="3835400" y="2924175"/>
            <a:ext cx="2940050" cy="1244600"/>
          </a:xfrm>
          <a:prstGeom prst="bentConnector3">
            <a:avLst>
              <a:gd name="adj1" fmla="val 50000"/>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flipV="1">
            <a:off x="2039938" y="3551238"/>
            <a:ext cx="3541712" cy="1071562"/>
          </a:xfrm>
          <a:prstGeom prst="bentConnector3">
            <a:avLst>
              <a:gd name="adj1" fmla="val 50000"/>
            </a:avLst>
          </a:prstGeom>
          <a:ln w="381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a:spLocks noChangeArrowheads="1"/>
          </p:cNvSpPr>
          <p:nvPr/>
        </p:nvSpPr>
        <p:spPr bwMode="auto">
          <a:xfrm>
            <a:off x="735165" y="1685638"/>
            <a:ext cx="4460656" cy="1107996"/>
          </a:xfrm>
          <a:prstGeom prst="rect">
            <a:avLst/>
          </a:prstGeom>
          <a:noFill/>
          <a:ln w="9525">
            <a:noFill/>
            <a:miter lim="800000"/>
            <a:headEnd/>
            <a:tailEnd/>
          </a:ln>
        </p:spPr>
        <p:txBody>
          <a:bodyPr wrap="square">
            <a:prstTxWarp prst="textNoShape">
              <a:avLst/>
            </a:prstTxWarp>
            <a:spAutoFit/>
          </a:bodyPr>
          <a:lstStyle/>
          <a:p>
            <a:r>
              <a:rPr lang="en-US" sz="2200" b="1" dirty="0"/>
              <a:t>D</a:t>
            </a:r>
            <a:r>
              <a:rPr lang="en-US" sz="2200" b="1" dirty="0" smtClean="0"/>
              <a:t>emocratically decided &amp; </a:t>
            </a:r>
            <a:r>
              <a:rPr lang="en-US" sz="2200" b="1" dirty="0" err="1" smtClean="0"/>
              <a:t>intertemporally</a:t>
            </a:r>
            <a:r>
              <a:rPr lang="en-US" sz="2200" b="1" dirty="0" smtClean="0"/>
              <a:t> sustainable</a:t>
            </a:r>
          </a:p>
          <a:p>
            <a:r>
              <a:rPr lang="en-US" sz="2200" b="1" dirty="0" smtClean="0"/>
              <a:t>policy differences ? </a:t>
            </a:r>
          </a:p>
        </p:txBody>
      </p:sp>
      <p:sp>
        <p:nvSpPr>
          <p:cNvPr id="13" name="TextBox 12"/>
          <p:cNvSpPr txBox="1"/>
          <p:nvPr/>
        </p:nvSpPr>
        <p:spPr>
          <a:xfrm>
            <a:off x="153950" y="6553200"/>
            <a:ext cx="2116815" cy="369332"/>
          </a:xfrm>
          <a:prstGeom prst="rect">
            <a:avLst/>
          </a:prstGeom>
          <a:noFill/>
        </p:spPr>
        <p:txBody>
          <a:bodyPr wrap="square" rtlCol="0">
            <a:spAutoFit/>
          </a:bodyPr>
          <a:lstStyle/>
          <a:p>
            <a:r>
              <a:rPr lang="en-US" dirty="0" err="1" smtClean="0">
                <a:solidFill>
                  <a:schemeClr val="bg1"/>
                </a:solidFill>
              </a:rPr>
              <a:t>EBiSS</a:t>
            </a:r>
            <a:r>
              <a:rPr lang="en-US" dirty="0" smtClean="0">
                <a:solidFill>
                  <a:schemeClr val="bg1"/>
                </a:solidFill>
              </a:rPr>
              <a:t>-OASR R=-0.18</a:t>
            </a:r>
            <a:endParaRPr lang="en-US" dirty="0">
              <a:solidFill>
                <a:schemeClr val="bg1"/>
              </a:solidFill>
            </a:endParaRPr>
          </a:p>
        </p:txBody>
      </p:sp>
      <p:sp>
        <p:nvSpPr>
          <p:cNvPr id="14" name="TextBox 7"/>
          <p:cNvSpPr txBox="1">
            <a:spLocks noChangeArrowheads="1"/>
          </p:cNvSpPr>
          <p:nvPr/>
        </p:nvSpPr>
        <p:spPr bwMode="auto">
          <a:xfrm>
            <a:off x="2606168" y="6553200"/>
            <a:ext cx="5194300" cy="307975"/>
          </a:xfrm>
          <a:prstGeom prst="rect">
            <a:avLst/>
          </a:prstGeom>
          <a:noFill/>
          <a:ln w="9525">
            <a:noFill/>
            <a:miter lim="800000"/>
            <a:headEnd/>
            <a:tailEnd/>
          </a:ln>
        </p:spPr>
        <p:txBody>
          <a:bodyPr>
            <a:spAutoFit/>
          </a:bodyPr>
          <a:lstStyle/>
          <a:p>
            <a:r>
              <a:rPr lang="de-DE" sz="1400" dirty="0">
                <a:solidFill>
                  <a:schemeClr val="bg1"/>
                </a:solidFill>
              </a:rPr>
              <a:t>Source: </a:t>
            </a:r>
            <a:r>
              <a:rPr lang="da-DK" sz="1400" dirty="0" smtClean="0">
                <a:solidFill>
                  <a:schemeClr val="bg1"/>
                </a:solidFill>
              </a:rPr>
              <a:t>Vanhuysse (2013</a:t>
            </a:r>
            <a:r>
              <a:rPr lang="en-US" sz="1400" dirty="0" smtClean="0">
                <a:solidFill>
                  <a:schemeClr val="bg1"/>
                </a:solidFill>
              </a:rPr>
              <a:t>)</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nodeType="clickEffect">
                                  <p:stCondLst>
                                    <p:cond delay="0"/>
                                  </p:stCondLst>
                                  <p:childTnLst>
                                    <p:anim calcmode="discrete" valueType="str">
                                      <p:cBhvr>
                                        <p:cTn id="30"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elle 105"/>
          <p:cNvGraphicFramePr>
            <a:graphicFrameLocks noGrp="1"/>
          </p:cNvGraphicFramePr>
          <p:nvPr>
            <p:extLst>
              <p:ext uri="{D42A27DB-BD31-4B8C-83A1-F6EECF244321}">
                <p14:modId xmlns:p14="http://schemas.microsoft.com/office/powerpoint/2010/main" val="880300476"/>
              </p:ext>
            </p:extLst>
          </p:nvPr>
        </p:nvGraphicFramePr>
        <p:xfrm>
          <a:off x="449165" y="3479799"/>
          <a:ext cx="1355726" cy="2374902"/>
        </p:xfrm>
        <a:graphic>
          <a:graphicData uri="http://schemas.openxmlformats.org/drawingml/2006/table">
            <a:tbl>
              <a:tblPr firstRow="1" bandRow="1">
                <a:tableStyleId>{2D5ABB26-0587-4C30-8999-92F81FD0307C}</a:tableStyleId>
              </a:tblPr>
              <a:tblGrid>
                <a:gridCol w="294281"/>
                <a:gridCol w="1061445"/>
              </a:tblGrid>
              <a:tr h="395817">
                <a:tc>
                  <a:txBody>
                    <a:bodyPr/>
                    <a:lstStyle/>
                    <a:p>
                      <a:endParaRPr lang="de-DE" dirty="0"/>
                    </a:p>
                  </a:txBody>
                  <a:tcPr>
                    <a:solidFill>
                      <a:srgbClr val="006600"/>
                    </a:solidFill>
                  </a:tcPr>
                </a:tc>
                <a:tc>
                  <a:txBody>
                    <a:bodyPr/>
                    <a:lstStyle/>
                    <a:p>
                      <a:r>
                        <a:rPr lang="de-DE" dirty="0" smtClean="0"/>
                        <a:t>&lt; 5</a:t>
                      </a:r>
                      <a:endParaRPr lang="de-DE" dirty="0"/>
                    </a:p>
                  </a:txBody>
                  <a:tcPr/>
                </a:tc>
              </a:tr>
              <a:tr h="395817">
                <a:tc>
                  <a:txBody>
                    <a:bodyPr/>
                    <a:lstStyle/>
                    <a:p>
                      <a:endParaRPr lang="de-DE" dirty="0"/>
                    </a:p>
                  </a:txBody>
                  <a:tcPr>
                    <a:solidFill>
                      <a:srgbClr val="45C55C"/>
                    </a:solidFill>
                  </a:tcPr>
                </a:tc>
                <a:tc>
                  <a:txBody>
                    <a:bodyPr/>
                    <a:lstStyle/>
                    <a:p>
                      <a:r>
                        <a:rPr lang="de-DE" dirty="0" smtClean="0"/>
                        <a:t>5</a:t>
                      </a:r>
                      <a:r>
                        <a:rPr lang="de-DE" baseline="0" dirty="0" smtClean="0"/>
                        <a:t> - 10</a:t>
                      </a:r>
                      <a:endParaRPr lang="de-DE" dirty="0"/>
                    </a:p>
                  </a:txBody>
                  <a:tcPr/>
                </a:tc>
              </a:tr>
              <a:tr h="395817">
                <a:tc>
                  <a:txBody>
                    <a:bodyPr/>
                    <a:lstStyle/>
                    <a:p>
                      <a:endParaRPr lang="de-DE" dirty="0"/>
                    </a:p>
                  </a:txBody>
                  <a:tcPr>
                    <a:solidFill>
                      <a:srgbClr val="FEB978"/>
                    </a:solidFill>
                  </a:tcPr>
                </a:tc>
                <a:tc>
                  <a:txBody>
                    <a:bodyPr/>
                    <a:lstStyle/>
                    <a:p>
                      <a:r>
                        <a:rPr lang="de-DE" dirty="0" smtClean="0"/>
                        <a:t>10 - 15</a:t>
                      </a:r>
                      <a:endParaRPr lang="de-DE" dirty="0"/>
                    </a:p>
                  </a:txBody>
                  <a:tcPr/>
                </a:tc>
              </a:tr>
              <a:tr h="395817">
                <a:tc>
                  <a:txBody>
                    <a:bodyPr/>
                    <a:lstStyle/>
                    <a:p>
                      <a:endParaRPr lang="de-DE" dirty="0"/>
                    </a:p>
                  </a:txBody>
                  <a:tcPr>
                    <a:solidFill>
                      <a:srgbClr val="FF6600"/>
                    </a:solidFill>
                  </a:tcPr>
                </a:tc>
                <a:tc>
                  <a:txBody>
                    <a:bodyPr/>
                    <a:lstStyle/>
                    <a:p>
                      <a:r>
                        <a:rPr lang="de-DE" dirty="0" smtClean="0"/>
                        <a:t>15 - 20</a:t>
                      </a:r>
                      <a:endParaRPr lang="de-DE" dirty="0"/>
                    </a:p>
                  </a:txBody>
                  <a:tcPr/>
                </a:tc>
              </a:tr>
              <a:tr h="395817">
                <a:tc>
                  <a:txBody>
                    <a:bodyPr/>
                    <a:lstStyle/>
                    <a:p>
                      <a:endParaRPr lang="de-DE" dirty="0"/>
                    </a:p>
                  </a:txBody>
                  <a:tcPr>
                    <a:solidFill>
                      <a:srgbClr val="FF3333"/>
                    </a:solidFill>
                  </a:tcPr>
                </a:tc>
                <a:tc>
                  <a:txBody>
                    <a:bodyPr/>
                    <a:lstStyle/>
                    <a:p>
                      <a:r>
                        <a:rPr lang="de-DE" dirty="0" smtClean="0"/>
                        <a:t>20 - 25</a:t>
                      </a:r>
                      <a:endParaRPr lang="de-DE" dirty="0"/>
                    </a:p>
                  </a:txBody>
                  <a:tcPr/>
                </a:tc>
              </a:tr>
              <a:tr h="395817">
                <a:tc>
                  <a:txBody>
                    <a:bodyPr/>
                    <a:lstStyle/>
                    <a:p>
                      <a:endParaRPr lang="de-DE" dirty="0"/>
                    </a:p>
                  </a:txBody>
                  <a:tcPr>
                    <a:solidFill>
                      <a:srgbClr val="990000"/>
                    </a:solidFill>
                  </a:tcPr>
                </a:tc>
                <a:tc>
                  <a:txBody>
                    <a:bodyPr/>
                    <a:lstStyle/>
                    <a:p>
                      <a:r>
                        <a:rPr lang="de-DE" dirty="0" smtClean="0"/>
                        <a:t>&gt; 25</a:t>
                      </a:r>
                      <a:endParaRPr lang="de-DE" dirty="0"/>
                    </a:p>
                  </a:txBody>
                  <a:tcPr/>
                </a:tc>
              </a:tr>
            </a:tbl>
          </a:graphicData>
        </a:graphic>
      </p:graphicFrame>
      <p:grpSp>
        <p:nvGrpSpPr>
          <p:cNvPr id="2" name="Group 132"/>
          <p:cNvGrpSpPr>
            <a:grpSpLocks/>
          </p:cNvGrpSpPr>
          <p:nvPr/>
        </p:nvGrpSpPr>
        <p:grpSpPr bwMode="auto">
          <a:xfrm>
            <a:off x="2746375" y="-12700"/>
            <a:ext cx="6473825" cy="6794500"/>
            <a:chOff x="1730" y="-8"/>
            <a:chExt cx="4078" cy="4280"/>
          </a:xfrm>
        </p:grpSpPr>
        <p:sp>
          <p:nvSpPr>
            <p:cNvPr id="108"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0"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1"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00CC33"/>
            </a:solidFill>
            <a:ln w="12700">
              <a:solidFill>
                <a:srgbClr val="000000"/>
              </a:solidFill>
              <a:prstDash val="solid"/>
              <a:round/>
              <a:headEnd/>
              <a:tailEnd/>
            </a:ln>
          </p:spPr>
          <p:txBody>
            <a:bodyPr/>
            <a:lstStyle/>
            <a:p>
              <a:endParaRPr lang="de-DE"/>
            </a:p>
          </p:txBody>
        </p:sp>
        <p:sp>
          <p:nvSpPr>
            <p:cNvPr id="113"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4"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6"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8"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9"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0"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1"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06600"/>
            </a:solidFill>
            <a:ln w="12700">
              <a:solidFill>
                <a:srgbClr val="000000"/>
              </a:solidFill>
              <a:prstDash val="solid"/>
              <a:round/>
              <a:headEnd/>
              <a:tailEnd/>
            </a:ln>
          </p:spPr>
          <p:txBody>
            <a:bodyPr/>
            <a:lstStyle/>
            <a:p>
              <a:endParaRPr lang="de-DE"/>
            </a:p>
          </p:txBody>
        </p:sp>
        <p:sp>
          <p:nvSpPr>
            <p:cNvPr id="122"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CC33"/>
            </a:solidFill>
            <a:ln w="12700">
              <a:solidFill>
                <a:srgbClr val="000000"/>
              </a:solidFill>
              <a:prstDash val="solid"/>
              <a:round/>
              <a:headEnd/>
              <a:tailEnd/>
            </a:ln>
          </p:spPr>
          <p:txBody>
            <a:bodyPr/>
            <a:lstStyle/>
            <a:p>
              <a:endParaRPr lang="de-DE"/>
            </a:p>
          </p:txBody>
        </p:sp>
        <p:sp>
          <p:nvSpPr>
            <p:cNvPr id="126"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7"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EB978"/>
            </a:solidFill>
            <a:ln w="12700">
              <a:solidFill>
                <a:srgbClr val="000000"/>
              </a:solidFill>
              <a:prstDash val="solid"/>
              <a:round/>
              <a:headEnd/>
              <a:tailEnd/>
            </a:ln>
            <a:extLst/>
          </p:spPr>
          <p:txBody>
            <a:bodyPr/>
            <a:lstStyle/>
            <a:p>
              <a:endParaRPr lang="de-DE"/>
            </a:p>
          </p:txBody>
        </p:sp>
        <p:sp>
          <p:nvSpPr>
            <p:cNvPr id="129"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0"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1"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CC33"/>
            </a:solidFill>
            <a:ln w="12700">
              <a:solidFill>
                <a:srgbClr val="000000"/>
              </a:solidFill>
              <a:prstDash val="solid"/>
              <a:round/>
              <a:headEnd/>
              <a:tailEnd/>
            </a:ln>
            <a:extLst/>
          </p:spPr>
          <p:txBody>
            <a:bodyPr/>
            <a:lstStyle/>
            <a:p>
              <a:endParaRPr lang="de-DE"/>
            </a:p>
          </p:txBody>
        </p:sp>
        <p:sp>
          <p:nvSpPr>
            <p:cNvPr id="132"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6"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00CC33"/>
            </a:solidFill>
            <a:ln w="12700">
              <a:solidFill>
                <a:srgbClr val="000000"/>
              </a:solidFill>
              <a:prstDash val="solid"/>
              <a:round/>
              <a:headEnd/>
              <a:tailEnd/>
            </a:ln>
          </p:spPr>
          <p:txBody>
            <a:bodyPr/>
            <a:lstStyle/>
            <a:p>
              <a:endParaRPr lang="de-DE"/>
            </a:p>
          </p:txBody>
        </p:sp>
        <p:sp>
          <p:nvSpPr>
            <p:cNvPr id="137"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9"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6600"/>
            </a:solidFill>
            <a:ln w="12700">
              <a:solidFill>
                <a:srgbClr val="000000"/>
              </a:solidFill>
              <a:prstDash val="solid"/>
              <a:round/>
              <a:headEnd/>
              <a:tailEnd/>
            </a:ln>
          </p:spPr>
          <p:txBody>
            <a:bodyPr/>
            <a:lstStyle/>
            <a:p>
              <a:endParaRPr lang="de-DE"/>
            </a:p>
          </p:txBody>
        </p:sp>
        <p:sp>
          <p:nvSpPr>
            <p:cNvPr id="140"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6600"/>
            </a:solidFill>
            <a:ln w="12700">
              <a:solidFill>
                <a:srgbClr val="000000"/>
              </a:solidFill>
              <a:prstDash val="solid"/>
              <a:round/>
              <a:headEnd/>
              <a:tailEnd/>
            </a:ln>
          </p:spPr>
          <p:txBody>
            <a:bodyPr/>
            <a:lstStyle/>
            <a:p>
              <a:endParaRPr lang="de-DE"/>
            </a:p>
          </p:txBody>
        </p:sp>
        <p:sp>
          <p:nvSpPr>
            <p:cNvPr id="141"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2"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3"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4"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5"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6"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7"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BFBFBF"/>
            </a:solidFill>
            <a:ln w="12700">
              <a:solidFill>
                <a:srgbClr val="000000"/>
              </a:solidFill>
              <a:prstDash val="solid"/>
              <a:round/>
              <a:headEnd/>
              <a:tailEnd/>
            </a:ln>
          </p:spPr>
          <p:txBody>
            <a:bodyPr/>
            <a:lstStyle/>
            <a:p>
              <a:endParaRPr lang="de-DE"/>
            </a:p>
          </p:txBody>
        </p:sp>
        <p:sp>
          <p:nvSpPr>
            <p:cNvPr id="148"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9"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FEB978"/>
            </a:solidFill>
            <a:ln w="12700">
              <a:solidFill>
                <a:srgbClr val="000000"/>
              </a:solidFill>
              <a:prstDash val="solid"/>
              <a:round/>
              <a:headEnd/>
              <a:tailEnd/>
            </a:ln>
          </p:spPr>
          <p:txBody>
            <a:bodyPr/>
            <a:lstStyle/>
            <a:p>
              <a:endParaRPr lang="de-DE"/>
            </a:p>
          </p:txBody>
        </p:sp>
        <p:sp>
          <p:nvSpPr>
            <p:cNvPr id="150"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1"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2"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4"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5"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6"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8"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0"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1"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2"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4"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7"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8"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9"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0"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1"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2"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3"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3"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6"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7"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8"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9"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0"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1"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2"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3"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4"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5"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6"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7"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8"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9"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0"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1"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2"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3"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4"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05" name="Textfeld 104"/>
          <p:cNvSpPr txBox="1"/>
          <p:nvPr/>
        </p:nvSpPr>
        <p:spPr>
          <a:xfrm>
            <a:off x="449165" y="6039473"/>
            <a:ext cx="2297210" cy="430887"/>
          </a:xfrm>
          <a:prstGeom prst="rect">
            <a:avLst/>
          </a:prstGeom>
          <a:noFill/>
        </p:spPr>
        <p:txBody>
          <a:bodyPr wrap="square" rtlCol="0">
            <a:spAutoFit/>
          </a:bodyPr>
          <a:lstStyle/>
          <a:p>
            <a:r>
              <a:rPr lang="en-GB" sz="1100" dirty="0" smtClean="0"/>
              <a:t>* No data for CRO. Data for RO for 2007, for BU for 2006 and 2007. </a:t>
            </a:r>
            <a:endParaRPr lang="en-GB" sz="1100" dirty="0"/>
          </a:p>
        </p:txBody>
      </p:sp>
      <p:sp>
        <p:nvSpPr>
          <p:cNvPr id="107" name="Textfeld 103"/>
          <p:cNvSpPr txBox="1"/>
          <p:nvPr/>
        </p:nvSpPr>
        <p:spPr>
          <a:xfrm>
            <a:off x="172439" y="846726"/>
            <a:ext cx="6380786" cy="338554"/>
          </a:xfrm>
          <a:prstGeom prst="rect">
            <a:avLst/>
          </a:prstGeom>
          <a:noFill/>
        </p:spPr>
        <p:txBody>
          <a:bodyPr wrap="square" rtlCol="0">
            <a:spAutoFit/>
          </a:bodyPr>
          <a:lstStyle/>
          <a:p>
            <a:r>
              <a:rPr lang="en-GB" sz="1600" dirty="0" smtClean="0"/>
              <a:t>Severe material deprivation, children &lt;6  (% of age group), </a:t>
            </a:r>
            <a:r>
              <a:rPr lang="en-GB" sz="1600" b="1" u="sng" dirty="0" err="1" smtClean="0"/>
              <a:t>av</a:t>
            </a:r>
            <a:r>
              <a:rPr lang="en-GB" sz="1600" b="1" u="sng" dirty="0" smtClean="0"/>
              <a:t> 2005-2007</a:t>
            </a:r>
            <a:endParaRPr lang="en-GB" sz="1600" b="1" u="sng" dirty="0"/>
          </a:p>
        </p:txBody>
      </p:sp>
      <p:sp>
        <p:nvSpPr>
          <p:cNvPr id="207" name="Title 1"/>
          <p:cNvSpPr txBox="1">
            <a:spLocks/>
          </p:cNvSpPr>
          <p:nvPr/>
        </p:nvSpPr>
        <p:spPr>
          <a:xfrm>
            <a:off x="372926" y="-94929"/>
            <a:ext cx="5892276" cy="1212905"/>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800" b="1" dirty="0" smtClean="0">
                <a:solidFill>
                  <a:srgbClr val="FF0000"/>
                </a:solidFill>
                <a:latin typeface="+mj-lt"/>
                <a:ea typeface="+mj-ea"/>
                <a:cs typeface="+mj-cs"/>
              </a:rPr>
              <a:t>D</a:t>
            </a:r>
            <a:r>
              <a:rPr kumimoji="0" lang="en-US" sz="3800" b="1" i="0" u="none" strike="noStrike" kern="1200" cap="none" spc="0" normalizeH="0" baseline="0" noProof="0" dirty="0" err="1" smtClean="0">
                <a:ln>
                  <a:noFill/>
                </a:ln>
                <a:solidFill>
                  <a:srgbClr val="FF0000"/>
                </a:solidFill>
                <a:effectLst/>
                <a:uLnTx/>
                <a:uFillTx/>
                <a:latin typeface="+mj-lt"/>
                <a:ea typeface="+mj-ea"/>
                <a:cs typeface="+mj-cs"/>
              </a:rPr>
              <a:t>eprivation</a:t>
            </a:r>
            <a:r>
              <a:rPr kumimoji="0" lang="en-US" sz="3800" b="1" i="0" u="none" strike="noStrike" kern="1200" cap="none" spc="0" normalizeH="0" noProof="0" dirty="0" smtClean="0">
                <a:ln>
                  <a:noFill/>
                </a:ln>
                <a:solidFill>
                  <a:srgbClr val="FF0000"/>
                </a:solidFill>
                <a:effectLst/>
                <a:uLnTx/>
                <a:uFillTx/>
                <a:latin typeface="+mj-lt"/>
                <a:ea typeface="+mj-ea"/>
                <a:cs typeface="+mj-cs"/>
              </a:rPr>
              <a:t> </a:t>
            </a:r>
            <a:r>
              <a:rPr kumimoji="0" lang="en-US" sz="3800" b="1" i="0" u="none" strike="noStrike" kern="1200" cap="none" spc="0" normalizeH="0" baseline="0" noProof="0" dirty="0" smtClean="0">
                <a:ln>
                  <a:noFill/>
                </a:ln>
                <a:solidFill>
                  <a:srgbClr val="FF0000"/>
                </a:solidFill>
                <a:effectLst/>
                <a:uLnTx/>
                <a:uFillTx/>
                <a:latin typeface="+mj-lt"/>
                <a:ea typeface="+mj-ea"/>
                <a:cs typeface="+mj-cs"/>
              </a:rPr>
              <a:t>of the youngest</a:t>
            </a:r>
          </a:p>
        </p:txBody>
      </p:sp>
      <p:sp>
        <p:nvSpPr>
          <p:cNvPr id="208" name="Title 1"/>
          <p:cNvSpPr txBox="1">
            <a:spLocks/>
          </p:cNvSpPr>
          <p:nvPr/>
        </p:nvSpPr>
        <p:spPr>
          <a:xfrm>
            <a:off x="257975" y="1489769"/>
            <a:ext cx="8686800" cy="1212905"/>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3400" b="1"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defTabSz="457200" rtl="0" eaLnBrk="1" fontAlgn="auto" latinLnBrk="0" hangingPunct="1">
              <a:lnSpc>
                <a:spcPct val="100000"/>
              </a:lnSpc>
              <a:spcBef>
                <a:spcPct val="0"/>
              </a:spcBef>
              <a:spcAft>
                <a:spcPts val="0"/>
              </a:spcAft>
              <a:buClrTx/>
              <a:buSzTx/>
              <a:buFontTx/>
              <a:buNone/>
              <a:tabLst/>
              <a:defRPr/>
            </a:pPr>
            <a:r>
              <a:rPr lang="en-US" sz="3400" b="1" i="1" dirty="0" smtClean="0">
                <a:latin typeface="+mj-lt"/>
                <a:ea typeface="+mj-ea"/>
                <a:cs typeface="+mj-cs"/>
              </a:rPr>
              <a:t>A pre-crisis </a:t>
            </a:r>
            <a:r>
              <a:rPr lang="en-US" sz="3400" b="1" i="1" u="sng" dirty="0" smtClean="0">
                <a:latin typeface="+mj-lt"/>
                <a:ea typeface="+mj-ea"/>
                <a:cs typeface="+mj-cs"/>
              </a:rPr>
              <a:t>Iron Curtain </a:t>
            </a:r>
          </a:p>
          <a:p>
            <a:pPr marL="0" marR="0" lvl="0" indent="0" defTabSz="457200" rtl="0" eaLnBrk="1" fontAlgn="auto" latinLnBrk="0" hangingPunct="1">
              <a:lnSpc>
                <a:spcPct val="100000"/>
              </a:lnSpc>
              <a:spcBef>
                <a:spcPct val="0"/>
              </a:spcBef>
              <a:spcAft>
                <a:spcPts val="0"/>
              </a:spcAft>
              <a:buClrTx/>
              <a:buSzTx/>
              <a:buFontTx/>
              <a:buNone/>
              <a:tabLst/>
              <a:defRPr/>
            </a:pPr>
            <a:r>
              <a:rPr lang="en-US" sz="3400" b="1" dirty="0" smtClean="0">
                <a:latin typeface="+mj-lt"/>
                <a:ea typeface="+mj-ea"/>
                <a:cs typeface="+mj-cs"/>
              </a:rPr>
              <a:t>divide…</a:t>
            </a:r>
            <a:endParaRPr kumimoji="0" lang="en-US" sz="3400" b="1" i="0" u="none" strike="noStrike" kern="1200" cap="none" spc="0" normalizeH="0" baseline="0" noProof="0" dirty="0">
              <a:ln>
                <a:noFill/>
              </a:ln>
              <a:effectLst/>
              <a:uLnTx/>
              <a:uFillTx/>
              <a:latin typeface="+mj-lt"/>
              <a:ea typeface="+mj-ea"/>
              <a:cs typeface="+mj-cs"/>
            </a:endParaRPr>
          </a:p>
        </p:txBody>
      </p:sp>
      <p:sp>
        <p:nvSpPr>
          <p:cNvPr id="212" name="TextBox 211"/>
          <p:cNvSpPr txBox="1"/>
          <p:nvPr/>
        </p:nvSpPr>
        <p:spPr>
          <a:xfrm>
            <a:off x="1929130" y="3940795"/>
            <a:ext cx="2188645" cy="707886"/>
          </a:xfrm>
          <a:prstGeom prst="rect">
            <a:avLst/>
          </a:prstGeom>
          <a:noFill/>
        </p:spPr>
        <p:txBody>
          <a:bodyPr wrap="square" rtlCol="0">
            <a:spAutoFit/>
          </a:bodyPr>
          <a:lstStyle/>
          <a:p>
            <a:r>
              <a:rPr lang="en-US" b="1" dirty="0" smtClean="0"/>
              <a:t>Av oldEU15= </a:t>
            </a:r>
          </a:p>
          <a:p>
            <a:r>
              <a:rPr lang="en-US" sz="2200" b="1" dirty="0" smtClean="0"/>
              <a:t>5.7%</a:t>
            </a:r>
            <a:endParaRPr lang="en-US" sz="2200" b="1" dirty="0"/>
          </a:p>
        </p:txBody>
      </p:sp>
      <p:sp>
        <p:nvSpPr>
          <p:cNvPr id="213" name="TextBox 212"/>
          <p:cNvSpPr txBox="1"/>
          <p:nvPr/>
        </p:nvSpPr>
        <p:spPr>
          <a:xfrm>
            <a:off x="7844616" y="3582769"/>
            <a:ext cx="1577230" cy="707886"/>
          </a:xfrm>
          <a:prstGeom prst="rect">
            <a:avLst/>
          </a:prstGeom>
          <a:noFill/>
        </p:spPr>
        <p:txBody>
          <a:bodyPr wrap="square" rtlCol="0">
            <a:spAutoFit/>
          </a:bodyPr>
          <a:lstStyle/>
          <a:p>
            <a:r>
              <a:rPr lang="en-US" b="1" dirty="0" smtClean="0"/>
              <a:t>Av newEU12= </a:t>
            </a:r>
          </a:p>
          <a:p>
            <a:r>
              <a:rPr lang="en-US" sz="2200" b="1" dirty="0" smtClean="0"/>
              <a:t>21.4</a:t>
            </a:r>
            <a:r>
              <a:rPr lang="en-US" b="1" dirty="0" smtClean="0"/>
              <a:t>%</a:t>
            </a:r>
            <a:endParaRPr lang="en-US" b="1" dirty="0"/>
          </a:p>
        </p:txBody>
      </p:sp>
      <p:sp>
        <p:nvSpPr>
          <p:cNvPr id="214" name="TextBox 213"/>
          <p:cNvSpPr txBox="1"/>
          <p:nvPr/>
        </p:nvSpPr>
        <p:spPr>
          <a:xfrm>
            <a:off x="5732427" y="3691620"/>
            <a:ext cx="631016" cy="369332"/>
          </a:xfrm>
          <a:prstGeom prst="rect">
            <a:avLst/>
          </a:prstGeom>
          <a:noFill/>
        </p:spPr>
        <p:txBody>
          <a:bodyPr wrap="square" rtlCol="0">
            <a:spAutoFit/>
          </a:bodyPr>
          <a:lstStyle/>
          <a:p>
            <a:r>
              <a:rPr lang="en-US" dirty="0" smtClean="0"/>
              <a:t>4.7%</a:t>
            </a:r>
            <a:endParaRPr lang="en-US" dirty="0"/>
          </a:p>
        </p:txBody>
      </p:sp>
      <p:sp>
        <p:nvSpPr>
          <p:cNvPr id="215" name="TextBox 214"/>
          <p:cNvSpPr txBox="1"/>
          <p:nvPr/>
        </p:nvSpPr>
        <p:spPr>
          <a:xfrm>
            <a:off x="6369527" y="4454805"/>
            <a:ext cx="631016" cy="369332"/>
          </a:xfrm>
          <a:prstGeom prst="rect">
            <a:avLst/>
          </a:prstGeom>
          <a:noFill/>
        </p:spPr>
        <p:txBody>
          <a:bodyPr wrap="square" rtlCol="0">
            <a:spAutoFit/>
          </a:bodyPr>
          <a:lstStyle/>
          <a:p>
            <a:r>
              <a:rPr lang="en-US" dirty="0" smtClean="0"/>
              <a:t>3.2%</a:t>
            </a:r>
            <a:endParaRPr lang="en-US" dirty="0"/>
          </a:p>
        </p:txBody>
      </p:sp>
      <p:sp>
        <p:nvSpPr>
          <p:cNvPr id="216" name="TextBox 215"/>
          <p:cNvSpPr txBox="1"/>
          <p:nvPr/>
        </p:nvSpPr>
        <p:spPr>
          <a:xfrm>
            <a:off x="7820923" y="4597510"/>
            <a:ext cx="631016" cy="369332"/>
          </a:xfrm>
          <a:prstGeom prst="rect">
            <a:avLst/>
          </a:prstGeom>
          <a:noFill/>
        </p:spPr>
        <p:txBody>
          <a:bodyPr wrap="square" rtlCol="0">
            <a:spAutoFit/>
          </a:bodyPr>
          <a:lstStyle/>
          <a:p>
            <a:r>
              <a:rPr lang="en-US" u="sng" dirty="0" smtClean="0"/>
              <a:t>39%</a:t>
            </a:r>
            <a:endParaRPr lang="en-US" u="sng" dirty="0"/>
          </a:p>
        </p:txBody>
      </p:sp>
      <p:sp>
        <p:nvSpPr>
          <p:cNvPr id="217" name="TextBox 216"/>
          <p:cNvSpPr txBox="1"/>
          <p:nvPr/>
        </p:nvSpPr>
        <p:spPr>
          <a:xfrm>
            <a:off x="7973323" y="5166795"/>
            <a:ext cx="631016" cy="369332"/>
          </a:xfrm>
          <a:prstGeom prst="rect">
            <a:avLst/>
          </a:prstGeom>
          <a:noFill/>
        </p:spPr>
        <p:txBody>
          <a:bodyPr wrap="square" rtlCol="0">
            <a:spAutoFit/>
          </a:bodyPr>
          <a:lstStyle/>
          <a:p>
            <a:r>
              <a:rPr lang="en-US" u="sng" dirty="0" smtClean="0"/>
              <a:t>60%</a:t>
            </a:r>
            <a:endParaRPr lang="en-US" u="sng" dirty="0"/>
          </a:p>
        </p:txBody>
      </p:sp>
      <p:sp>
        <p:nvSpPr>
          <p:cNvPr id="219" name="TextBox 218"/>
          <p:cNvSpPr txBox="1"/>
          <p:nvPr/>
        </p:nvSpPr>
        <p:spPr>
          <a:xfrm>
            <a:off x="6388915" y="4057310"/>
            <a:ext cx="631016" cy="369332"/>
          </a:xfrm>
          <a:prstGeom prst="rect">
            <a:avLst/>
          </a:prstGeom>
          <a:noFill/>
        </p:spPr>
        <p:txBody>
          <a:bodyPr wrap="square" rtlCol="0">
            <a:spAutoFit/>
          </a:bodyPr>
          <a:lstStyle/>
          <a:p>
            <a:r>
              <a:rPr lang="en-US" dirty="0" smtClean="0"/>
              <a:t>10%</a:t>
            </a:r>
            <a:endParaRPr lang="en-US" dirty="0"/>
          </a:p>
        </p:txBody>
      </p:sp>
      <p:sp>
        <p:nvSpPr>
          <p:cNvPr id="220" name="TextBox 219"/>
          <p:cNvSpPr txBox="1"/>
          <p:nvPr/>
        </p:nvSpPr>
        <p:spPr>
          <a:xfrm>
            <a:off x="7026015" y="4190320"/>
            <a:ext cx="631016" cy="369332"/>
          </a:xfrm>
          <a:prstGeom prst="rect">
            <a:avLst/>
          </a:prstGeom>
          <a:noFill/>
        </p:spPr>
        <p:txBody>
          <a:bodyPr wrap="square" rtlCol="0">
            <a:spAutoFit/>
          </a:bodyPr>
          <a:lstStyle/>
          <a:p>
            <a:r>
              <a:rPr lang="en-US" dirty="0" smtClean="0"/>
              <a:t>20%</a:t>
            </a:r>
            <a:endParaRPr lang="en-US" dirty="0"/>
          </a:p>
        </p:txBody>
      </p:sp>
      <p:sp>
        <p:nvSpPr>
          <p:cNvPr id="221" name="TextBox 220"/>
          <p:cNvSpPr txBox="1"/>
          <p:nvPr/>
        </p:nvSpPr>
        <p:spPr>
          <a:xfrm>
            <a:off x="6832134" y="3531060"/>
            <a:ext cx="795803" cy="369332"/>
          </a:xfrm>
          <a:prstGeom prst="rect">
            <a:avLst/>
          </a:prstGeom>
          <a:noFill/>
        </p:spPr>
        <p:txBody>
          <a:bodyPr wrap="square" rtlCol="0">
            <a:spAutoFit/>
          </a:bodyPr>
          <a:lstStyle/>
          <a:p>
            <a:r>
              <a:rPr lang="en-US" dirty="0" smtClean="0"/>
              <a:t>24.5%</a:t>
            </a:r>
            <a:endParaRPr lang="en-US" dirty="0"/>
          </a:p>
        </p:txBody>
      </p:sp>
      <p:sp>
        <p:nvSpPr>
          <p:cNvPr id="210" name="TextBox 9"/>
          <p:cNvSpPr txBox="1">
            <a:spLocks noChangeArrowheads="1"/>
          </p:cNvSpPr>
          <p:nvPr/>
        </p:nvSpPr>
        <p:spPr bwMode="auto">
          <a:xfrm>
            <a:off x="66607" y="6568568"/>
            <a:ext cx="6558031" cy="307777"/>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Source:</a:t>
            </a:r>
            <a:r>
              <a:rPr lang="en-US" sz="1400" dirty="0" smtClean="0">
                <a:solidFill>
                  <a:schemeClr val="bg1"/>
                </a:solidFill>
              </a:rPr>
              <a:t> Vanhuysse (2015), ‘Early Human Capital Foundations’</a:t>
            </a:r>
            <a:endParaRPr lang="en-US" sz="1400" dirty="0">
              <a:solidFill>
                <a:schemeClr val="bg1"/>
              </a:solidFill>
            </a:endParaRPr>
          </a:p>
        </p:txBody>
      </p:sp>
    </p:spTree>
    <p:extLst>
      <p:ext uri="{BB962C8B-B14F-4D97-AF65-F5344CB8AC3E}">
        <p14:creationId xmlns:p14="http://schemas.microsoft.com/office/powerpoint/2010/main" val="2198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ppt_x"/>
                                          </p:val>
                                        </p:tav>
                                        <p:tav tm="100000">
                                          <p:val>
                                            <p:strVal val="#ppt_x"/>
                                          </p:val>
                                        </p:tav>
                                      </p:tavLst>
                                    </p:anim>
                                    <p:anim calcmode="lin" valueType="num">
                                      <p:cBhvr additive="base">
                                        <p:cTn id="8"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feld 103"/>
          <p:cNvSpPr txBox="1"/>
          <p:nvPr/>
        </p:nvSpPr>
        <p:spPr>
          <a:xfrm>
            <a:off x="158109" y="846677"/>
            <a:ext cx="6100710" cy="338554"/>
          </a:xfrm>
          <a:prstGeom prst="rect">
            <a:avLst/>
          </a:prstGeom>
          <a:noFill/>
        </p:spPr>
        <p:txBody>
          <a:bodyPr wrap="square" rtlCol="0">
            <a:spAutoFit/>
          </a:bodyPr>
          <a:lstStyle/>
          <a:p>
            <a:r>
              <a:rPr lang="en-GB" sz="1600" dirty="0" smtClean="0"/>
              <a:t>Severe material deprivation, children &lt;6 (% of age group), </a:t>
            </a:r>
            <a:r>
              <a:rPr lang="en-GB" sz="1600" b="1" u="sng" dirty="0" err="1" smtClean="0"/>
              <a:t>av</a:t>
            </a:r>
            <a:r>
              <a:rPr lang="en-GB" sz="1600" b="1" u="sng" dirty="0" smtClean="0"/>
              <a:t> 2011-2013</a:t>
            </a:r>
            <a:endParaRPr lang="en-GB" sz="1600" b="1" u="sng" dirty="0"/>
          </a:p>
        </p:txBody>
      </p:sp>
      <p:graphicFrame>
        <p:nvGraphicFramePr>
          <p:cNvPr id="106" name="Tabelle 105"/>
          <p:cNvGraphicFramePr>
            <a:graphicFrameLocks noGrp="1"/>
          </p:cNvGraphicFramePr>
          <p:nvPr>
            <p:extLst>
              <p:ext uri="{D42A27DB-BD31-4B8C-83A1-F6EECF244321}">
                <p14:modId xmlns:p14="http://schemas.microsoft.com/office/powerpoint/2010/main" val="1993362470"/>
              </p:ext>
            </p:extLst>
          </p:nvPr>
        </p:nvGraphicFramePr>
        <p:xfrm>
          <a:off x="391439" y="3949693"/>
          <a:ext cx="1355726" cy="2194560"/>
        </p:xfrm>
        <a:graphic>
          <a:graphicData uri="http://schemas.openxmlformats.org/drawingml/2006/table">
            <a:tbl>
              <a:tblPr firstRow="1" bandRow="1">
                <a:tableStyleId>{2D5ABB26-0587-4C30-8999-92F81FD0307C}</a:tableStyleId>
              </a:tblPr>
              <a:tblGrid>
                <a:gridCol w="294281"/>
                <a:gridCol w="1061445"/>
              </a:tblGrid>
              <a:tr h="340783">
                <a:tc>
                  <a:txBody>
                    <a:bodyPr/>
                    <a:lstStyle/>
                    <a:p>
                      <a:endParaRPr lang="de-DE" dirty="0"/>
                    </a:p>
                  </a:txBody>
                  <a:tcPr>
                    <a:solidFill>
                      <a:srgbClr val="006600"/>
                    </a:solidFill>
                  </a:tcPr>
                </a:tc>
                <a:tc>
                  <a:txBody>
                    <a:bodyPr/>
                    <a:lstStyle/>
                    <a:p>
                      <a:r>
                        <a:rPr lang="de-DE" dirty="0" smtClean="0"/>
                        <a:t>&lt; 5</a:t>
                      </a:r>
                      <a:endParaRPr lang="de-DE" dirty="0"/>
                    </a:p>
                  </a:txBody>
                  <a:tcPr/>
                </a:tc>
              </a:tr>
              <a:tr h="340783">
                <a:tc>
                  <a:txBody>
                    <a:bodyPr/>
                    <a:lstStyle/>
                    <a:p>
                      <a:endParaRPr lang="de-DE" dirty="0"/>
                    </a:p>
                  </a:txBody>
                  <a:tcPr>
                    <a:solidFill>
                      <a:srgbClr val="45C55C"/>
                    </a:solidFill>
                  </a:tcPr>
                </a:tc>
                <a:tc>
                  <a:txBody>
                    <a:bodyPr/>
                    <a:lstStyle/>
                    <a:p>
                      <a:r>
                        <a:rPr lang="de-DE" dirty="0" smtClean="0"/>
                        <a:t>5</a:t>
                      </a:r>
                      <a:r>
                        <a:rPr lang="de-DE" baseline="0" dirty="0" smtClean="0"/>
                        <a:t> - 10</a:t>
                      </a:r>
                      <a:endParaRPr lang="de-DE" dirty="0"/>
                    </a:p>
                  </a:txBody>
                  <a:tcPr/>
                </a:tc>
              </a:tr>
              <a:tr h="340783">
                <a:tc>
                  <a:txBody>
                    <a:bodyPr/>
                    <a:lstStyle/>
                    <a:p>
                      <a:endParaRPr lang="de-DE" dirty="0"/>
                    </a:p>
                  </a:txBody>
                  <a:tcPr>
                    <a:solidFill>
                      <a:srgbClr val="FEB978"/>
                    </a:solidFill>
                  </a:tcPr>
                </a:tc>
                <a:tc>
                  <a:txBody>
                    <a:bodyPr/>
                    <a:lstStyle/>
                    <a:p>
                      <a:r>
                        <a:rPr lang="de-DE" dirty="0" smtClean="0"/>
                        <a:t>10 - 15</a:t>
                      </a:r>
                      <a:endParaRPr lang="de-DE" dirty="0"/>
                    </a:p>
                  </a:txBody>
                  <a:tcPr/>
                </a:tc>
              </a:tr>
              <a:tr h="340783">
                <a:tc>
                  <a:txBody>
                    <a:bodyPr/>
                    <a:lstStyle/>
                    <a:p>
                      <a:endParaRPr lang="de-DE" dirty="0"/>
                    </a:p>
                  </a:txBody>
                  <a:tcPr>
                    <a:solidFill>
                      <a:srgbClr val="FF6600"/>
                    </a:solidFill>
                  </a:tcPr>
                </a:tc>
                <a:tc>
                  <a:txBody>
                    <a:bodyPr/>
                    <a:lstStyle/>
                    <a:p>
                      <a:r>
                        <a:rPr lang="de-DE" dirty="0" smtClean="0"/>
                        <a:t>15 - 20</a:t>
                      </a:r>
                      <a:endParaRPr lang="de-DE" dirty="0"/>
                    </a:p>
                  </a:txBody>
                  <a:tcPr/>
                </a:tc>
              </a:tr>
              <a:tr h="340783">
                <a:tc>
                  <a:txBody>
                    <a:bodyPr/>
                    <a:lstStyle/>
                    <a:p>
                      <a:endParaRPr lang="de-DE" dirty="0"/>
                    </a:p>
                  </a:txBody>
                  <a:tcPr>
                    <a:solidFill>
                      <a:srgbClr val="FF3333"/>
                    </a:solidFill>
                  </a:tcPr>
                </a:tc>
                <a:tc>
                  <a:txBody>
                    <a:bodyPr/>
                    <a:lstStyle/>
                    <a:p>
                      <a:r>
                        <a:rPr lang="de-DE" dirty="0" smtClean="0"/>
                        <a:t>20 - 25</a:t>
                      </a:r>
                      <a:endParaRPr lang="de-DE" dirty="0"/>
                    </a:p>
                  </a:txBody>
                  <a:tcPr/>
                </a:tc>
              </a:tr>
              <a:tr h="340783">
                <a:tc>
                  <a:txBody>
                    <a:bodyPr/>
                    <a:lstStyle/>
                    <a:p>
                      <a:endParaRPr lang="de-DE" dirty="0"/>
                    </a:p>
                  </a:txBody>
                  <a:tcPr>
                    <a:solidFill>
                      <a:srgbClr val="990000"/>
                    </a:solidFill>
                  </a:tcPr>
                </a:tc>
                <a:tc>
                  <a:txBody>
                    <a:bodyPr/>
                    <a:lstStyle/>
                    <a:p>
                      <a:r>
                        <a:rPr lang="de-DE" dirty="0" smtClean="0"/>
                        <a:t>&gt; 25</a:t>
                      </a:r>
                      <a:endParaRPr lang="de-DE" dirty="0"/>
                    </a:p>
                  </a:txBody>
                  <a:tcPr/>
                </a:tc>
              </a:tr>
            </a:tbl>
          </a:graphicData>
        </a:graphic>
      </p:graphicFrame>
      <p:grpSp>
        <p:nvGrpSpPr>
          <p:cNvPr id="2" name="Group 132"/>
          <p:cNvGrpSpPr>
            <a:grpSpLocks/>
          </p:cNvGrpSpPr>
          <p:nvPr/>
        </p:nvGrpSpPr>
        <p:grpSpPr bwMode="auto">
          <a:xfrm>
            <a:off x="2746375" y="-12700"/>
            <a:ext cx="6473825" cy="6794500"/>
            <a:chOff x="1730" y="-8"/>
            <a:chExt cx="4078" cy="4280"/>
          </a:xfrm>
        </p:grpSpPr>
        <p:sp>
          <p:nvSpPr>
            <p:cNvPr id="108"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0"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1"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2"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EB978"/>
            </a:solidFill>
            <a:ln w="12700">
              <a:solidFill>
                <a:srgbClr val="000000"/>
              </a:solidFill>
              <a:prstDash val="solid"/>
              <a:round/>
              <a:headEnd/>
              <a:tailEnd/>
            </a:ln>
          </p:spPr>
          <p:txBody>
            <a:bodyPr/>
            <a:lstStyle/>
            <a:p>
              <a:endParaRPr lang="de-DE"/>
            </a:p>
          </p:txBody>
        </p:sp>
        <p:sp>
          <p:nvSpPr>
            <p:cNvPr id="113"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4"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6"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7"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8"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9"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0"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1"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06600"/>
            </a:solidFill>
            <a:ln w="12700">
              <a:solidFill>
                <a:srgbClr val="000000"/>
              </a:solidFill>
              <a:prstDash val="solid"/>
              <a:round/>
              <a:headEnd/>
              <a:tailEnd/>
            </a:ln>
          </p:spPr>
          <p:txBody>
            <a:bodyPr/>
            <a:lstStyle/>
            <a:p>
              <a:endParaRPr lang="de-DE"/>
            </a:p>
          </p:txBody>
        </p:sp>
        <p:sp>
          <p:nvSpPr>
            <p:cNvPr id="122"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5"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FEB978"/>
            </a:solidFill>
            <a:ln w="12700">
              <a:solidFill>
                <a:srgbClr val="000000"/>
              </a:solidFill>
              <a:prstDash val="solid"/>
              <a:round/>
              <a:headEnd/>
              <a:tailEnd/>
            </a:ln>
          </p:spPr>
          <p:txBody>
            <a:bodyPr/>
            <a:lstStyle/>
            <a:p>
              <a:endParaRPr lang="de-DE"/>
            </a:p>
          </p:txBody>
        </p:sp>
        <p:sp>
          <p:nvSpPr>
            <p:cNvPr id="126"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7"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w="12700">
              <a:solidFill>
                <a:srgbClr val="000000"/>
              </a:solidFill>
              <a:prstDash val="solid"/>
              <a:round/>
              <a:headEnd/>
              <a:tailEnd/>
            </a:ln>
            <a:extLst/>
          </p:spPr>
          <p:txBody>
            <a:bodyPr/>
            <a:lstStyle/>
            <a:p>
              <a:endParaRPr lang="de-DE"/>
            </a:p>
          </p:txBody>
        </p:sp>
        <p:sp>
          <p:nvSpPr>
            <p:cNvPr id="129"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0"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1"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CC33"/>
            </a:solidFill>
            <a:ln w="12700">
              <a:solidFill>
                <a:srgbClr val="000000"/>
              </a:solidFill>
              <a:prstDash val="solid"/>
              <a:round/>
              <a:headEnd/>
              <a:tailEnd/>
            </a:ln>
            <a:extLst/>
          </p:spPr>
          <p:txBody>
            <a:bodyPr/>
            <a:lstStyle/>
            <a:p>
              <a:endParaRPr lang="de-DE"/>
            </a:p>
          </p:txBody>
        </p:sp>
        <p:sp>
          <p:nvSpPr>
            <p:cNvPr id="132"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6"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00CC33"/>
            </a:solidFill>
            <a:ln w="12700">
              <a:solidFill>
                <a:srgbClr val="000000"/>
              </a:solidFill>
              <a:prstDash val="solid"/>
              <a:round/>
              <a:headEnd/>
              <a:tailEnd/>
            </a:ln>
          </p:spPr>
          <p:txBody>
            <a:bodyPr/>
            <a:lstStyle/>
            <a:p>
              <a:endParaRPr lang="de-DE"/>
            </a:p>
          </p:txBody>
        </p:sp>
        <p:sp>
          <p:nvSpPr>
            <p:cNvPr id="137"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9"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6600"/>
            </a:solidFill>
            <a:ln w="12700">
              <a:solidFill>
                <a:srgbClr val="000000"/>
              </a:solidFill>
              <a:prstDash val="solid"/>
              <a:round/>
              <a:headEnd/>
              <a:tailEnd/>
            </a:ln>
          </p:spPr>
          <p:txBody>
            <a:bodyPr/>
            <a:lstStyle/>
            <a:p>
              <a:endParaRPr lang="de-DE"/>
            </a:p>
          </p:txBody>
        </p:sp>
        <p:sp>
          <p:nvSpPr>
            <p:cNvPr id="140"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6600"/>
            </a:solidFill>
            <a:ln w="12700">
              <a:solidFill>
                <a:srgbClr val="000000"/>
              </a:solidFill>
              <a:prstDash val="solid"/>
              <a:round/>
              <a:headEnd/>
              <a:tailEnd/>
            </a:ln>
          </p:spPr>
          <p:txBody>
            <a:bodyPr/>
            <a:lstStyle/>
            <a:p>
              <a:endParaRPr lang="de-DE"/>
            </a:p>
          </p:txBody>
        </p:sp>
        <p:sp>
          <p:nvSpPr>
            <p:cNvPr id="141"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2"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3"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4"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5"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6"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7"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BFBFBF"/>
            </a:solidFill>
            <a:ln w="12700">
              <a:solidFill>
                <a:srgbClr val="000000"/>
              </a:solidFill>
              <a:prstDash val="solid"/>
              <a:round/>
              <a:headEnd/>
              <a:tailEnd/>
            </a:ln>
          </p:spPr>
          <p:txBody>
            <a:bodyPr/>
            <a:lstStyle/>
            <a:p>
              <a:endParaRPr lang="de-DE"/>
            </a:p>
          </p:txBody>
        </p:sp>
        <p:sp>
          <p:nvSpPr>
            <p:cNvPr id="148"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9"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0CC33"/>
            </a:solidFill>
            <a:ln w="12700">
              <a:solidFill>
                <a:srgbClr val="000000"/>
              </a:solidFill>
              <a:prstDash val="solid"/>
              <a:round/>
              <a:headEnd/>
              <a:tailEnd/>
            </a:ln>
          </p:spPr>
          <p:txBody>
            <a:bodyPr/>
            <a:lstStyle/>
            <a:p>
              <a:endParaRPr lang="de-DE"/>
            </a:p>
          </p:txBody>
        </p:sp>
        <p:sp>
          <p:nvSpPr>
            <p:cNvPr id="150"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1"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2"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3"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4"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5"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6"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8"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0"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1"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2"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4"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5"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7"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8"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9"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0"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1"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2"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3"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4"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7"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8"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1"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3"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6"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7"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8"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9"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0"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1"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2"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3"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4"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5"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6"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7"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8"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9"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0"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1"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2"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3"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4"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5"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05" name="Textfeld 104"/>
          <p:cNvSpPr txBox="1"/>
          <p:nvPr/>
        </p:nvSpPr>
        <p:spPr>
          <a:xfrm>
            <a:off x="449165" y="6093397"/>
            <a:ext cx="2297210" cy="430887"/>
          </a:xfrm>
          <a:prstGeom prst="rect">
            <a:avLst/>
          </a:prstGeom>
          <a:noFill/>
        </p:spPr>
        <p:txBody>
          <a:bodyPr wrap="square" rtlCol="0">
            <a:spAutoFit/>
          </a:bodyPr>
          <a:lstStyle/>
          <a:p>
            <a:r>
              <a:rPr lang="en-GB" sz="1100" dirty="0" smtClean="0"/>
              <a:t>* Av for LX, SE, NL, DK, BE, SL, GE, IE, CRO, GR for 2011 and 2012. </a:t>
            </a:r>
            <a:endParaRPr lang="en-GB" sz="1100" dirty="0"/>
          </a:p>
        </p:txBody>
      </p:sp>
      <p:sp>
        <p:nvSpPr>
          <p:cNvPr id="107" name="Title 1"/>
          <p:cNvSpPr txBox="1">
            <a:spLocks/>
          </p:cNvSpPr>
          <p:nvPr/>
        </p:nvSpPr>
        <p:spPr>
          <a:xfrm>
            <a:off x="259086" y="1711124"/>
            <a:ext cx="5250156" cy="2073796"/>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effectLst/>
                <a:uLnTx/>
                <a:uFillTx/>
                <a:latin typeface="+mj-lt"/>
                <a:ea typeface="+mj-ea"/>
                <a:cs typeface="+mj-cs"/>
              </a:rPr>
              <a:t>… is becoming a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1" u="sng" strike="noStrike" kern="1200" cap="none" spc="0" normalizeH="0" baseline="0" noProof="0" dirty="0" smtClean="0">
                <a:ln>
                  <a:noFill/>
                </a:ln>
                <a:effectLst/>
                <a:uLnTx/>
                <a:uFillTx/>
                <a:latin typeface="+mj-lt"/>
                <a:ea typeface="+mj-ea"/>
                <a:cs typeface="+mj-cs"/>
              </a:rPr>
              <a:t>North-E</a:t>
            </a:r>
            <a:r>
              <a:rPr lang="en-US" sz="3400" b="1" i="1" u="sng" dirty="0" err="1" smtClean="0">
                <a:latin typeface="+mj-lt"/>
                <a:ea typeface="+mj-ea"/>
                <a:cs typeface="+mj-cs"/>
              </a:rPr>
              <a:t>ast</a:t>
            </a:r>
            <a:r>
              <a:rPr lang="en-US" sz="3400" b="1" i="1" u="sng" dirty="0" smtClean="0">
                <a:latin typeface="+mj-lt"/>
                <a:ea typeface="+mj-ea"/>
                <a:cs typeface="+mj-cs"/>
              </a:rPr>
              <a:t> to South-West</a:t>
            </a:r>
            <a:r>
              <a:rPr lang="en-US" sz="3400" b="1" i="1" dirty="0" smtClean="0">
                <a:latin typeface="+mj-lt"/>
                <a:ea typeface="+mj-ea"/>
                <a:cs typeface="+mj-cs"/>
              </a:rPr>
              <a:t> </a:t>
            </a:r>
            <a:r>
              <a:rPr lang="en-US" sz="3400" b="1" dirty="0" smtClean="0">
                <a:latin typeface="+mj-lt"/>
                <a:ea typeface="+mj-ea"/>
                <a:cs typeface="+mj-cs"/>
              </a:rPr>
              <a:t>good gradient </a:t>
            </a:r>
          </a:p>
          <a:p>
            <a:pPr marL="0" marR="0" lvl="0" indent="0" defTabSz="457200" rtl="0" eaLnBrk="1" fontAlgn="auto" latinLnBrk="0" hangingPunct="1">
              <a:lnSpc>
                <a:spcPct val="100000"/>
              </a:lnSpc>
              <a:spcBef>
                <a:spcPct val="0"/>
              </a:spcBef>
              <a:spcAft>
                <a:spcPts val="0"/>
              </a:spcAft>
              <a:buClrTx/>
              <a:buSzTx/>
              <a:buFontTx/>
              <a:buNone/>
              <a:tabLst/>
              <a:defRPr/>
            </a:pPr>
            <a:r>
              <a:rPr lang="en-US" sz="2600" i="1" dirty="0" smtClean="0">
                <a:solidFill>
                  <a:srgbClr val="000000"/>
                </a:solidFill>
                <a:latin typeface="+mj-lt"/>
                <a:ea typeface="+mj-ea"/>
                <a:cs typeface="+mj-cs"/>
              </a:rPr>
              <a:t>(</a:t>
            </a:r>
            <a:r>
              <a:rPr lang="en-US" sz="2600" i="1" dirty="0" err="1" smtClean="0">
                <a:solidFill>
                  <a:srgbClr val="000000"/>
                </a:solidFill>
                <a:latin typeface="+mj-lt"/>
                <a:ea typeface="+mj-ea"/>
                <a:cs typeface="+mj-cs"/>
              </a:rPr>
              <a:t>incl</a:t>
            </a:r>
            <a:r>
              <a:rPr lang="en-US" sz="2600" i="1" dirty="0" smtClean="0">
                <a:solidFill>
                  <a:srgbClr val="000000"/>
                </a:solidFill>
                <a:latin typeface="+mj-lt"/>
                <a:ea typeface="+mj-ea"/>
                <a:cs typeface="+mj-cs"/>
              </a:rPr>
              <a:t> Est, CZ, SL </a:t>
            </a:r>
          </a:p>
          <a:p>
            <a:pPr marL="0" marR="0" lvl="0" indent="0" defTabSz="457200" rtl="0" eaLnBrk="1" fontAlgn="auto" latinLnBrk="0" hangingPunct="1">
              <a:lnSpc>
                <a:spcPct val="100000"/>
              </a:lnSpc>
              <a:spcBef>
                <a:spcPct val="0"/>
              </a:spcBef>
              <a:spcAft>
                <a:spcPts val="0"/>
              </a:spcAft>
              <a:buClrTx/>
              <a:buSzTx/>
              <a:buFontTx/>
              <a:buNone/>
              <a:tabLst/>
              <a:defRPr/>
            </a:pPr>
            <a:r>
              <a:rPr lang="en-US" sz="2600" i="1" dirty="0" smtClean="0">
                <a:solidFill>
                  <a:srgbClr val="000000"/>
                </a:solidFill>
                <a:latin typeface="+mj-lt"/>
                <a:ea typeface="+mj-ea"/>
                <a:cs typeface="+mj-cs"/>
              </a:rPr>
              <a:t>+ PL, Li, SK)</a:t>
            </a:r>
            <a:endParaRPr kumimoji="0" lang="en-US" sz="2600" i="1" u="none" strike="noStrike" kern="1200" cap="none" spc="0" normalizeH="0" baseline="0" noProof="0" dirty="0">
              <a:ln>
                <a:noFill/>
              </a:ln>
              <a:solidFill>
                <a:srgbClr val="000000"/>
              </a:solidFill>
              <a:effectLst/>
              <a:uLnTx/>
              <a:uFillTx/>
              <a:latin typeface="+mj-lt"/>
              <a:ea typeface="+mj-ea"/>
              <a:cs typeface="+mj-cs"/>
            </a:endParaRPr>
          </a:p>
        </p:txBody>
      </p:sp>
      <p:sp>
        <p:nvSpPr>
          <p:cNvPr id="211" name="TextBox 210"/>
          <p:cNvSpPr txBox="1"/>
          <p:nvPr/>
        </p:nvSpPr>
        <p:spPr>
          <a:xfrm>
            <a:off x="1965862" y="4460383"/>
            <a:ext cx="2586100" cy="430887"/>
          </a:xfrm>
          <a:prstGeom prst="rect">
            <a:avLst/>
          </a:prstGeom>
          <a:noFill/>
        </p:spPr>
        <p:txBody>
          <a:bodyPr wrap="square" rtlCol="0">
            <a:spAutoFit/>
          </a:bodyPr>
          <a:lstStyle/>
          <a:p>
            <a:r>
              <a:rPr lang="en-US" b="1" dirty="0" smtClean="0"/>
              <a:t>Av oldEU15= </a:t>
            </a:r>
            <a:r>
              <a:rPr lang="en-US" sz="2200" b="1" dirty="0" smtClean="0"/>
              <a:t>7.2%</a:t>
            </a:r>
            <a:endParaRPr lang="en-US" sz="2200" b="1" dirty="0"/>
          </a:p>
        </p:txBody>
      </p:sp>
      <p:sp>
        <p:nvSpPr>
          <p:cNvPr id="212" name="TextBox 211"/>
          <p:cNvSpPr txBox="1"/>
          <p:nvPr/>
        </p:nvSpPr>
        <p:spPr>
          <a:xfrm>
            <a:off x="7842269" y="3585084"/>
            <a:ext cx="1683454" cy="707886"/>
          </a:xfrm>
          <a:prstGeom prst="rect">
            <a:avLst/>
          </a:prstGeom>
          <a:noFill/>
        </p:spPr>
        <p:txBody>
          <a:bodyPr wrap="square" rtlCol="0">
            <a:spAutoFit/>
          </a:bodyPr>
          <a:lstStyle/>
          <a:p>
            <a:r>
              <a:rPr lang="en-US" b="1" dirty="0" smtClean="0"/>
              <a:t>Av newEU13= </a:t>
            </a:r>
            <a:r>
              <a:rPr lang="en-US" sz="2200" b="1" dirty="0" smtClean="0"/>
              <a:t>18%</a:t>
            </a:r>
            <a:endParaRPr lang="en-US" sz="2200" b="1" dirty="0"/>
          </a:p>
        </p:txBody>
      </p:sp>
      <p:sp>
        <p:nvSpPr>
          <p:cNvPr id="217" name="TextBox 216"/>
          <p:cNvSpPr txBox="1"/>
          <p:nvPr/>
        </p:nvSpPr>
        <p:spPr>
          <a:xfrm>
            <a:off x="7820923" y="4597510"/>
            <a:ext cx="631016" cy="369332"/>
          </a:xfrm>
          <a:prstGeom prst="rect">
            <a:avLst/>
          </a:prstGeom>
          <a:noFill/>
        </p:spPr>
        <p:txBody>
          <a:bodyPr wrap="square" rtlCol="0">
            <a:spAutoFit/>
          </a:bodyPr>
          <a:lstStyle/>
          <a:p>
            <a:r>
              <a:rPr lang="en-US" u="sng" dirty="0" smtClean="0"/>
              <a:t>37%</a:t>
            </a:r>
            <a:endParaRPr lang="en-US" u="sng" dirty="0"/>
          </a:p>
        </p:txBody>
      </p:sp>
      <p:sp>
        <p:nvSpPr>
          <p:cNvPr id="218" name="TextBox 217"/>
          <p:cNvSpPr txBox="1"/>
          <p:nvPr/>
        </p:nvSpPr>
        <p:spPr>
          <a:xfrm>
            <a:off x="7973323" y="5166795"/>
            <a:ext cx="631016" cy="369332"/>
          </a:xfrm>
          <a:prstGeom prst="rect">
            <a:avLst/>
          </a:prstGeom>
          <a:noFill/>
        </p:spPr>
        <p:txBody>
          <a:bodyPr wrap="square" rtlCol="0">
            <a:spAutoFit/>
          </a:bodyPr>
          <a:lstStyle/>
          <a:p>
            <a:r>
              <a:rPr lang="en-US" u="sng" dirty="0" smtClean="0"/>
              <a:t>46%</a:t>
            </a:r>
            <a:endParaRPr lang="en-US" u="sng" dirty="0"/>
          </a:p>
        </p:txBody>
      </p:sp>
      <p:sp>
        <p:nvSpPr>
          <p:cNvPr id="219" name="TextBox 218"/>
          <p:cNvSpPr txBox="1"/>
          <p:nvPr/>
        </p:nvSpPr>
        <p:spPr>
          <a:xfrm>
            <a:off x="6369527" y="4445110"/>
            <a:ext cx="631016" cy="369332"/>
          </a:xfrm>
          <a:prstGeom prst="rect">
            <a:avLst/>
          </a:prstGeom>
          <a:noFill/>
        </p:spPr>
        <p:txBody>
          <a:bodyPr wrap="square" rtlCol="0">
            <a:spAutoFit/>
          </a:bodyPr>
          <a:lstStyle/>
          <a:p>
            <a:r>
              <a:rPr lang="en-US" dirty="0" smtClean="0"/>
              <a:t>7.5%</a:t>
            </a:r>
            <a:endParaRPr lang="en-US" dirty="0"/>
          </a:p>
        </p:txBody>
      </p:sp>
      <p:sp>
        <p:nvSpPr>
          <p:cNvPr id="220" name="TextBox 219"/>
          <p:cNvSpPr txBox="1"/>
          <p:nvPr/>
        </p:nvSpPr>
        <p:spPr>
          <a:xfrm>
            <a:off x="5765795" y="3705570"/>
            <a:ext cx="631016" cy="369332"/>
          </a:xfrm>
          <a:prstGeom prst="rect">
            <a:avLst/>
          </a:prstGeom>
          <a:noFill/>
        </p:spPr>
        <p:txBody>
          <a:bodyPr wrap="square" rtlCol="0">
            <a:spAutoFit/>
          </a:bodyPr>
          <a:lstStyle/>
          <a:p>
            <a:r>
              <a:rPr lang="en-US" dirty="0" smtClean="0"/>
              <a:t>5%</a:t>
            </a:r>
            <a:endParaRPr lang="en-US" dirty="0"/>
          </a:p>
        </p:txBody>
      </p:sp>
      <p:sp>
        <p:nvSpPr>
          <p:cNvPr id="221" name="TextBox 220"/>
          <p:cNvSpPr txBox="1"/>
          <p:nvPr/>
        </p:nvSpPr>
        <p:spPr>
          <a:xfrm>
            <a:off x="6388915" y="4057310"/>
            <a:ext cx="631016" cy="369332"/>
          </a:xfrm>
          <a:prstGeom prst="rect">
            <a:avLst/>
          </a:prstGeom>
          <a:noFill/>
        </p:spPr>
        <p:txBody>
          <a:bodyPr wrap="square" rtlCol="0">
            <a:spAutoFit/>
          </a:bodyPr>
          <a:lstStyle/>
          <a:p>
            <a:r>
              <a:rPr lang="en-US" dirty="0" smtClean="0"/>
              <a:t>7%</a:t>
            </a:r>
            <a:endParaRPr lang="en-US" dirty="0"/>
          </a:p>
        </p:txBody>
      </p:sp>
      <p:sp>
        <p:nvSpPr>
          <p:cNvPr id="222" name="TextBox 221"/>
          <p:cNvSpPr txBox="1"/>
          <p:nvPr/>
        </p:nvSpPr>
        <p:spPr>
          <a:xfrm>
            <a:off x="7026015" y="4190320"/>
            <a:ext cx="631016" cy="369332"/>
          </a:xfrm>
          <a:prstGeom prst="rect">
            <a:avLst/>
          </a:prstGeom>
          <a:noFill/>
        </p:spPr>
        <p:txBody>
          <a:bodyPr wrap="square" rtlCol="0">
            <a:spAutoFit/>
          </a:bodyPr>
          <a:lstStyle/>
          <a:p>
            <a:r>
              <a:rPr lang="en-US" dirty="0" smtClean="0"/>
              <a:t>11%</a:t>
            </a:r>
            <a:endParaRPr lang="en-US" dirty="0"/>
          </a:p>
        </p:txBody>
      </p:sp>
      <p:sp>
        <p:nvSpPr>
          <p:cNvPr id="223" name="TextBox 222"/>
          <p:cNvSpPr txBox="1"/>
          <p:nvPr/>
        </p:nvSpPr>
        <p:spPr>
          <a:xfrm>
            <a:off x="6832134" y="3531060"/>
            <a:ext cx="795803" cy="369332"/>
          </a:xfrm>
          <a:prstGeom prst="rect">
            <a:avLst/>
          </a:prstGeom>
          <a:noFill/>
        </p:spPr>
        <p:txBody>
          <a:bodyPr wrap="square" rtlCol="0">
            <a:spAutoFit/>
          </a:bodyPr>
          <a:lstStyle/>
          <a:p>
            <a:r>
              <a:rPr lang="en-US" dirty="0" smtClean="0"/>
              <a:t>11.6%</a:t>
            </a:r>
            <a:endParaRPr lang="en-US" dirty="0"/>
          </a:p>
        </p:txBody>
      </p:sp>
      <p:sp>
        <p:nvSpPr>
          <p:cNvPr id="209" name="Title 1"/>
          <p:cNvSpPr txBox="1">
            <a:spLocks/>
          </p:cNvSpPr>
          <p:nvPr/>
        </p:nvSpPr>
        <p:spPr>
          <a:xfrm>
            <a:off x="274426" y="-113715"/>
            <a:ext cx="8686800" cy="1212905"/>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800" b="1" dirty="0" smtClean="0">
                <a:solidFill>
                  <a:srgbClr val="FF0000"/>
                </a:solidFill>
                <a:latin typeface="+mj-lt"/>
                <a:ea typeface="+mj-ea"/>
                <a:cs typeface="+mj-cs"/>
              </a:rPr>
              <a:t>D</a:t>
            </a:r>
            <a:r>
              <a:rPr kumimoji="0" lang="en-US" sz="3800" b="1" i="0" u="none" strike="noStrike" kern="1200" cap="none" spc="0" normalizeH="0" baseline="0" noProof="0" dirty="0" err="1" smtClean="0">
                <a:ln>
                  <a:noFill/>
                </a:ln>
                <a:solidFill>
                  <a:srgbClr val="FF0000"/>
                </a:solidFill>
                <a:effectLst/>
                <a:uLnTx/>
                <a:uFillTx/>
                <a:latin typeface="+mj-lt"/>
                <a:ea typeface="+mj-ea"/>
                <a:cs typeface="+mj-cs"/>
              </a:rPr>
              <a:t>eprivation</a:t>
            </a:r>
            <a:r>
              <a:rPr kumimoji="0" lang="en-US" sz="3800" b="1" i="0" u="none" strike="noStrike" kern="1200" cap="none" spc="0" normalizeH="0" noProof="0" dirty="0" smtClean="0">
                <a:ln>
                  <a:noFill/>
                </a:ln>
                <a:solidFill>
                  <a:srgbClr val="FF0000"/>
                </a:solidFill>
                <a:effectLst/>
                <a:uLnTx/>
                <a:uFillTx/>
                <a:latin typeface="+mj-lt"/>
                <a:ea typeface="+mj-ea"/>
                <a:cs typeface="+mj-cs"/>
              </a:rPr>
              <a:t> </a:t>
            </a:r>
            <a:r>
              <a:rPr kumimoji="0" lang="en-US" sz="3800" b="1" i="0" u="none" strike="noStrike" kern="1200" cap="none" spc="0" normalizeH="0" baseline="0" noProof="0" dirty="0" smtClean="0">
                <a:ln>
                  <a:noFill/>
                </a:ln>
                <a:solidFill>
                  <a:srgbClr val="FF0000"/>
                </a:solidFill>
                <a:effectLst/>
                <a:uLnTx/>
                <a:uFillTx/>
                <a:latin typeface="+mj-lt"/>
                <a:ea typeface="+mj-ea"/>
                <a:cs typeface="+mj-cs"/>
              </a:rPr>
              <a:t>of the youngest</a:t>
            </a:r>
          </a:p>
        </p:txBody>
      </p:sp>
      <p:sp>
        <p:nvSpPr>
          <p:cNvPr id="214" name="TextBox 9"/>
          <p:cNvSpPr txBox="1">
            <a:spLocks noChangeArrowheads="1"/>
          </p:cNvSpPr>
          <p:nvPr/>
        </p:nvSpPr>
        <p:spPr bwMode="auto">
          <a:xfrm>
            <a:off x="66607" y="6568568"/>
            <a:ext cx="6558031" cy="307777"/>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Source:</a:t>
            </a:r>
            <a:r>
              <a:rPr lang="en-US" sz="1400" dirty="0" smtClean="0">
                <a:solidFill>
                  <a:schemeClr val="bg1"/>
                </a:solidFill>
              </a:rPr>
              <a:t> Vanhuysse (2015), ‘Early Human Capital Foundations’</a:t>
            </a:r>
            <a:endParaRPr lang="en-US" sz="1400" dirty="0">
              <a:solidFill>
                <a:schemeClr val="bg1"/>
              </a:solidFill>
            </a:endParaRPr>
          </a:p>
        </p:txBody>
      </p:sp>
    </p:spTree>
    <p:extLst>
      <p:ext uri="{BB962C8B-B14F-4D97-AF65-F5344CB8AC3E}">
        <p14:creationId xmlns:p14="http://schemas.microsoft.com/office/powerpoint/2010/main" val="4076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5" y="-12700"/>
            <a:ext cx="6473825" cy="6794500"/>
            <a:chOff x="1730" y="-8"/>
            <a:chExt cx="4078" cy="4280"/>
          </a:xfrm>
        </p:grpSpPr>
        <p:sp>
          <p:nvSpPr>
            <p:cNvPr id="5"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45C55C"/>
            </a:solidFill>
            <a:ln w="12700">
              <a:solidFill>
                <a:srgbClr val="000000"/>
              </a:solidFill>
              <a:prstDash val="solid"/>
              <a:round/>
              <a:headEnd/>
              <a:tailEnd/>
            </a:ln>
          </p:spPr>
          <p:txBody>
            <a:bodyPr/>
            <a:lstStyle/>
            <a:p>
              <a:endParaRPr lang="de-DE"/>
            </a:p>
          </p:txBody>
        </p:sp>
        <p:sp>
          <p:nvSpPr>
            <p:cNvPr id="10"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06600"/>
            </a:solidFill>
            <a:ln w="12700">
              <a:solidFill>
                <a:srgbClr val="000000"/>
              </a:solidFill>
              <a:prstDash val="solid"/>
              <a:round/>
              <a:headEnd/>
              <a:tailEnd/>
            </a:ln>
          </p:spPr>
          <p:txBody>
            <a:bodyPr/>
            <a:lstStyle/>
            <a:p>
              <a:endParaRPr lang="de-DE"/>
            </a:p>
          </p:txBody>
        </p:sp>
        <p:sp>
          <p:nvSpPr>
            <p:cNvPr id="19"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FF6600"/>
            </a:solidFill>
            <a:ln w="12700">
              <a:solidFill>
                <a:srgbClr val="000000"/>
              </a:solidFill>
              <a:prstDash val="solid"/>
              <a:round/>
              <a:headEnd/>
              <a:tailEnd/>
            </a:ln>
          </p:spPr>
          <p:txBody>
            <a:bodyPr/>
            <a:lstStyle/>
            <a:p>
              <a:endParaRPr lang="de-DE"/>
            </a:p>
          </p:txBody>
        </p:sp>
        <p:sp>
          <p:nvSpPr>
            <p:cNvPr id="23"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EB978"/>
            </a:solidFill>
            <a:ln w="12700">
              <a:solidFill>
                <a:srgbClr val="000000"/>
              </a:solidFill>
              <a:prstDash val="solid"/>
              <a:round/>
              <a:headEnd/>
              <a:tailEnd/>
            </a:ln>
            <a:extLst/>
          </p:spPr>
          <p:txBody>
            <a:bodyPr/>
            <a:lstStyle/>
            <a:p>
              <a:endParaRPr lang="de-DE"/>
            </a:p>
          </p:txBody>
        </p:sp>
        <p:sp>
          <p:nvSpPr>
            <p:cNvPr id="26"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45C55C"/>
            </a:solidFill>
            <a:ln w="12700">
              <a:solidFill>
                <a:srgbClr val="000000"/>
              </a:solidFill>
              <a:prstDash val="solid"/>
              <a:round/>
              <a:headEnd/>
              <a:tailEnd/>
            </a:ln>
          </p:spPr>
          <p:txBody>
            <a:bodyPr/>
            <a:lstStyle/>
            <a:p>
              <a:endParaRPr lang="de-DE"/>
            </a:p>
          </p:txBody>
        </p:sp>
        <p:sp>
          <p:nvSpPr>
            <p:cNvPr id="34"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6600"/>
            </a:solidFill>
            <a:ln w="12700">
              <a:solidFill>
                <a:srgbClr val="000000"/>
              </a:solidFill>
              <a:prstDash val="solid"/>
              <a:round/>
              <a:headEnd/>
              <a:tailEnd/>
            </a:ln>
          </p:spPr>
          <p:txBody>
            <a:bodyPr/>
            <a:lstStyle/>
            <a:p>
              <a:endParaRPr lang="de-DE"/>
            </a:p>
          </p:txBody>
        </p:sp>
        <p:sp>
          <p:nvSpPr>
            <p:cNvPr id="37"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6600"/>
            </a:solidFill>
            <a:ln w="12700">
              <a:solidFill>
                <a:srgbClr val="000000"/>
              </a:solidFill>
              <a:prstDash val="solid"/>
              <a:round/>
              <a:headEnd/>
              <a:tailEnd/>
            </a:ln>
          </p:spPr>
          <p:txBody>
            <a:bodyPr/>
            <a:lstStyle/>
            <a:p>
              <a:endParaRPr lang="de-DE"/>
            </a:p>
          </p:txBody>
        </p:sp>
        <p:sp>
          <p:nvSpPr>
            <p:cNvPr id="38"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1"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BFBFBF"/>
            </a:solidFill>
            <a:ln w="12700">
              <a:solidFill>
                <a:srgbClr val="000000"/>
              </a:solidFill>
              <a:prstDash val="solid"/>
              <a:round/>
              <a:headEnd/>
              <a:tailEnd/>
            </a:ln>
          </p:spPr>
          <p:txBody>
            <a:bodyPr/>
            <a:lstStyle/>
            <a:p>
              <a:endParaRPr lang="de-DE"/>
            </a:p>
          </p:txBody>
        </p:sp>
        <p:sp>
          <p:nvSpPr>
            <p:cNvPr id="45"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6"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45C55C"/>
            </a:solidFill>
            <a:ln w="12700">
              <a:solidFill>
                <a:srgbClr val="000000"/>
              </a:solidFill>
              <a:prstDash val="solid"/>
              <a:round/>
              <a:headEnd/>
              <a:tailEnd/>
            </a:ln>
          </p:spPr>
          <p:txBody>
            <a:bodyPr/>
            <a:lstStyle/>
            <a:p>
              <a:endParaRPr lang="de-DE"/>
            </a:p>
          </p:txBody>
        </p:sp>
        <p:sp>
          <p:nvSpPr>
            <p:cNvPr id="47"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0"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6"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7"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0"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1"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4"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1"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2"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5"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6"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8"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0"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1"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7"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9"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0"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1"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04" name="Textfeld 103"/>
          <p:cNvSpPr txBox="1"/>
          <p:nvPr/>
        </p:nvSpPr>
        <p:spPr>
          <a:xfrm>
            <a:off x="109710" y="789452"/>
            <a:ext cx="6074860" cy="584776"/>
          </a:xfrm>
          <a:prstGeom prst="rect">
            <a:avLst/>
          </a:prstGeom>
          <a:noFill/>
        </p:spPr>
        <p:txBody>
          <a:bodyPr wrap="square" rtlCol="0">
            <a:spAutoFit/>
          </a:bodyPr>
          <a:lstStyle/>
          <a:p>
            <a:r>
              <a:rPr lang="de-DE" sz="1600" dirty="0" err="1" smtClean="0"/>
              <a:t>Av</a:t>
            </a:r>
            <a:r>
              <a:rPr lang="de-DE" sz="1600" dirty="0" smtClean="0"/>
              <a:t> </a:t>
            </a:r>
            <a:r>
              <a:rPr lang="de-DE" sz="1600" b="1" dirty="0" smtClean="0"/>
              <a:t>2005-2007, </a:t>
            </a:r>
            <a:r>
              <a:rPr lang="de-DE" sz="1600" dirty="0" err="1" smtClean="0"/>
              <a:t>Persons</a:t>
            </a:r>
            <a:r>
              <a:rPr lang="de-DE" sz="1600" dirty="0" smtClean="0"/>
              <a:t> </a:t>
            </a:r>
            <a:r>
              <a:rPr lang="de-DE" sz="1600" dirty="0" err="1" smtClean="0"/>
              <a:t>neither</a:t>
            </a:r>
            <a:r>
              <a:rPr lang="de-DE" sz="1600" dirty="0" smtClean="0"/>
              <a:t> </a:t>
            </a:r>
            <a:r>
              <a:rPr lang="de-DE" sz="1600" dirty="0"/>
              <a:t>in </a:t>
            </a:r>
            <a:r>
              <a:rPr lang="de-DE" sz="1600" dirty="0" err="1"/>
              <a:t>employment</a:t>
            </a:r>
            <a:r>
              <a:rPr lang="de-DE" sz="1600" dirty="0"/>
              <a:t> </a:t>
            </a:r>
            <a:r>
              <a:rPr lang="de-DE" sz="1600" dirty="0" err="1"/>
              <a:t>nor</a:t>
            </a:r>
            <a:r>
              <a:rPr lang="de-DE" sz="1600" dirty="0"/>
              <a:t> in </a:t>
            </a:r>
            <a:r>
              <a:rPr lang="de-DE" sz="1600" dirty="0" err="1"/>
              <a:t>education</a:t>
            </a:r>
            <a:r>
              <a:rPr lang="de-DE" sz="1600" dirty="0"/>
              <a:t> and </a:t>
            </a:r>
            <a:r>
              <a:rPr lang="de-DE" sz="1600" dirty="0" err="1"/>
              <a:t>training</a:t>
            </a:r>
            <a:r>
              <a:rPr lang="de-DE" sz="1600" dirty="0"/>
              <a:t> </a:t>
            </a:r>
            <a:r>
              <a:rPr lang="de-DE" sz="1600" dirty="0" smtClean="0"/>
              <a:t>(% of all 15-24 </a:t>
            </a:r>
            <a:r>
              <a:rPr lang="de-DE" sz="1600" dirty="0" err="1" smtClean="0"/>
              <a:t>year</a:t>
            </a:r>
            <a:r>
              <a:rPr lang="de-DE" sz="1600" dirty="0" smtClean="0"/>
              <a:t> </a:t>
            </a:r>
            <a:r>
              <a:rPr lang="de-DE" sz="1600" dirty="0" err="1" smtClean="0"/>
              <a:t>olds</a:t>
            </a:r>
            <a:r>
              <a:rPr lang="de-DE" sz="1600" dirty="0" smtClean="0"/>
              <a:t>)</a:t>
            </a:r>
            <a:endParaRPr lang="de-DE" sz="1600" dirty="0"/>
          </a:p>
        </p:txBody>
      </p:sp>
      <p:graphicFrame>
        <p:nvGraphicFramePr>
          <p:cNvPr id="105" name="Tabelle 104"/>
          <p:cNvGraphicFramePr>
            <a:graphicFrameLocks noGrp="1"/>
          </p:cNvGraphicFramePr>
          <p:nvPr>
            <p:extLst>
              <p:ext uri="{D42A27DB-BD31-4B8C-83A1-F6EECF244321}">
                <p14:modId xmlns:p14="http://schemas.microsoft.com/office/powerpoint/2010/main" val="1566582961"/>
              </p:ext>
            </p:extLst>
          </p:nvPr>
        </p:nvGraphicFramePr>
        <p:xfrm>
          <a:off x="449165" y="3855720"/>
          <a:ext cx="1355726" cy="2219960"/>
        </p:xfrm>
        <a:graphic>
          <a:graphicData uri="http://schemas.openxmlformats.org/drawingml/2006/table">
            <a:tbl>
              <a:tblPr firstRow="1" bandRow="1">
                <a:tableStyleId>{2D5ABB26-0587-4C30-8999-92F81FD0307C}</a:tableStyleId>
              </a:tblPr>
              <a:tblGrid>
                <a:gridCol w="294281"/>
                <a:gridCol w="1061445"/>
              </a:tblGrid>
              <a:tr h="0">
                <a:tc>
                  <a:txBody>
                    <a:bodyPr/>
                    <a:lstStyle/>
                    <a:p>
                      <a:endParaRPr lang="de-DE" dirty="0"/>
                    </a:p>
                  </a:txBody>
                  <a:tcPr>
                    <a:solidFill>
                      <a:srgbClr val="006600"/>
                    </a:solidFill>
                  </a:tcPr>
                </a:tc>
                <a:tc>
                  <a:txBody>
                    <a:bodyPr/>
                    <a:lstStyle/>
                    <a:p>
                      <a:r>
                        <a:rPr lang="de-DE" dirty="0" smtClean="0"/>
                        <a:t>&lt; 8</a:t>
                      </a:r>
                      <a:endParaRPr lang="de-DE" dirty="0"/>
                    </a:p>
                  </a:txBody>
                  <a:tcPr/>
                </a:tc>
              </a:tr>
              <a:tr h="370840">
                <a:tc>
                  <a:txBody>
                    <a:bodyPr/>
                    <a:lstStyle/>
                    <a:p>
                      <a:endParaRPr lang="de-DE" dirty="0"/>
                    </a:p>
                  </a:txBody>
                  <a:tcPr>
                    <a:solidFill>
                      <a:srgbClr val="45C55C"/>
                    </a:solidFill>
                  </a:tcPr>
                </a:tc>
                <a:tc>
                  <a:txBody>
                    <a:bodyPr/>
                    <a:lstStyle/>
                    <a:p>
                      <a:r>
                        <a:rPr lang="de-DE" dirty="0" smtClean="0"/>
                        <a:t>8 - 12</a:t>
                      </a:r>
                      <a:endParaRPr lang="de-DE" dirty="0"/>
                    </a:p>
                  </a:txBody>
                  <a:tcPr/>
                </a:tc>
              </a:tr>
              <a:tr h="370840">
                <a:tc>
                  <a:txBody>
                    <a:bodyPr/>
                    <a:lstStyle/>
                    <a:p>
                      <a:endParaRPr lang="de-DE" dirty="0"/>
                    </a:p>
                  </a:txBody>
                  <a:tcPr>
                    <a:solidFill>
                      <a:srgbClr val="FEB978"/>
                    </a:solidFill>
                  </a:tcPr>
                </a:tc>
                <a:tc>
                  <a:txBody>
                    <a:bodyPr/>
                    <a:lstStyle/>
                    <a:p>
                      <a:r>
                        <a:rPr lang="de-DE" dirty="0" smtClean="0"/>
                        <a:t>12 - 16</a:t>
                      </a:r>
                      <a:endParaRPr lang="de-DE" dirty="0"/>
                    </a:p>
                  </a:txBody>
                  <a:tcPr/>
                </a:tc>
              </a:tr>
              <a:tr h="370840">
                <a:tc>
                  <a:txBody>
                    <a:bodyPr/>
                    <a:lstStyle/>
                    <a:p>
                      <a:endParaRPr lang="de-DE" dirty="0"/>
                    </a:p>
                  </a:txBody>
                  <a:tcPr>
                    <a:solidFill>
                      <a:srgbClr val="FF6600"/>
                    </a:solidFill>
                  </a:tcPr>
                </a:tc>
                <a:tc>
                  <a:txBody>
                    <a:bodyPr/>
                    <a:lstStyle/>
                    <a:p>
                      <a:r>
                        <a:rPr lang="de-DE" dirty="0" smtClean="0"/>
                        <a:t>16 - 20</a:t>
                      </a:r>
                      <a:endParaRPr lang="de-DE" dirty="0"/>
                    </a:p>
                  </a:txBody>
                  <a:tcPr/>
                </a:tc>
              </a:tr>
              <a:tr h="370840">
                <a:tc>
                  <a:txBody>
                    <a:bodyPr/>
                    <a:lstStyle/>
                    <a:p>
                      <a:endParaRPr lang="de-DE" dirty="0"/>
                    </a:p>
                  </a:txBody>
                  <a:tcPr>
                    <a:solidFill>
                      <a:srgbClr val="FF3333"/>
                    </a:solidFill>
                  </a:tcPr>
                </a:tc>
                <a:tc>
                  <a:txBody>
                    <a:bodyPr/>
                    <a:lstStyle/>
                    <a:p>
                      <a:r>
                        <a:rPr lang="de-DE" dirty="0" smtClean="0"/>
                        <a:t>20 - 24</a:t>
                      </a:r>
                      <a:endParaRPr lang="de-DE" dirty="0"/>
                    </a:p>
                  </a:txBody>
                  <a:tcPr/>
                </a:tc>
              </a:tr>
              <a:tr h="370840">
                <a:tc>
                  <a:txBody>
                    <a:bodyPr/>
                    <a:lstStyle/>
                    <a:p>
                      <a:endParaRPr lang="de-DE" dirty="0"/>
                    </a:p>
                  </a:txBody>
                  <a:tcPr>
                    <a:solidFill>
                      <a:srgbClr val="990000"/>
                    </a:solidFill>
                  </a:tcPr>
                </a:tc>
                <a:tc>
                  <a:txBody>
                    <a:bodyPr/>
                    <a:lstStyle/>
                    <a:p>
                      <a:r>
                        <a:rPr lang="de-DE" dirty="0" smtClean="0"/>
                        <a:t>&gt; 24</a:t>
                      </a:r>
                      <a:endParaRPr lang="de-DE" dirty="0"/>
                    </a:p>
                  </a:txBody>
                  <a:tcPr/>
                </a:tc>
              </a:tr>
            </a:tbl>
          </a:graphicData>
        </a:graphic>
      </p:graphicFrame>
      <p:sp>
        <p:nvSpPr>
          <p:cNvPr id="106" name="Textfeld 105"/>
          <p:cNvSpPr txBox="1"/>
          <p:nvPr/>
        </p:nvSpPr>
        <p:spPr>
          <a:xfrm>
            <a:off x="449165" y="6219372"/>
            <a:ext cx="2056973" cy="261610"/>
          </a:xfrm>
          <a:prstGeom prst="rect">
            <a:avLst/>
          </a:prstGeom>
          <a:noFill/>
        </p:spPr>
        <p:txBody>
          <a:bodyPr wrap="none" rtlCol="0">
            <a:spAutoFit/>
          </a:bodyPr>
          <a:lstStyle/>
          <a:p>
            <a:r>
              <a:rPr lang="de-DE" sz="1100" dirty="0" smtClean="0"/>
              <a:t>* Data </a:t>
            </a:r>
            <a:r>
              <a:rPr lang="de-DE" sz="1100" dirty="0" err="1" smtClean="0"/>
              <a:t>for</a:t>
            </a:r>
            <a:r>
              <a:rPr lang="de-DE" sz="1100" dirty="0" smtClean="0"/>
              <a:t> UK </a:t>
            </a:r>
            <a:r>
              <a:rPr lang="de-DE" sz="1100" dirty="0" err="1" smtClean="0"/>
              <a:t>includes</a:t>
            </a:r>
            <a:r>
              <a:rPr lang="de-DE" sz="1100" dirty="0" smtClean="0"/>
              <a:t> </a:t>
            </a:r>
            <a:r>
              <a:rPr lang="de-DE" sz="1100" dirty="0" err="1" smtClean="0"/>
              <a:t>only</a:t>
            </a:r>
            <a:r>
              <a:rPr lang="de-DE" sz="1100" dirty="0" smtClean="0"/>
              <a:t> 2007 </a:t>
            </a:r>
            <a:endParaRPr lang="de-DE" sz="1100" dirty="0"/>
          </a:p>
        </p:txBody>
      </p:sp>
      <p:sp>
        <p:nvSpPr>
          <p:cNvPr id="107" name="Title 1"/>
          <p:cNvSpPr txBox="1">
            <a:spLocks/>
          </p:cNvSpPr>
          <p:nvPr/>
        </p:nvSpPr>
        <p:spPr>
          <a:xfrm>
            <a:off x="1824268" y="-181221"/>
            <a:ext cx="4018807" cy="1324679"/>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err="1" smtClean="0">
                <a:ln>
                  <a:noFill/>
                </a:ln>
                <a:solidFill>
                  <a:srgbClr val="FF0000"/>
                </a:solidFill>
                <a:effectLst/>
                <a:uLnTx/>
                <a:uFillTx/>
                <a:latin typeface="+mj-lt"/>
                <a:ea typeface="+mj-ea"/>
                <a:cs typeface="+mj-cs"/>
              </a:rPr>
              <a:t>NEET</a:t>
            </a:r>
            <a:r>
              <a:rPr kumimoji="0" lang="en-US" sz="4000" b="1" i="0" u="none" strike="noStrike" kern="1200" cap="none" spc="0" normalizeH="0" baseline="0" noProof="0" dirty="0" err="1" smtClean="0">
                <a:ln>
                  <a:noFill/>
                </a:ln>
                <a:solidFill>
                  <a:srgbClr val="FF0000"/>
                </a:solidFill>
                <a:effectLst/>
                <a:uLnTx/>
                <a:uFillTx/>
                <a:latin typeface="+mj-lt"/>
                <a:ea typeface="+mj-ea"/>
                <a:cs typeface="+mj-cs"/>
              </a:rPr>
              <a:t>s</a:t>
            </a:r>
            <a:endParaRPr kumimoji="0" lang="en-US" sz="4000" b="1" i="0" u="none" strike="noStrike" kern="1200" cap="none" spc="0" normalizeH="0" baseline="0" noProof="0" dirty="0">
              <a:ln>
                <a:noFill/>
              </a:ln>
              <a:solidFill>
                <a:srgbClr val="FF0000"/>
              </a:solidFill>
              <a:effectLst/>
              <a:uLnTx/>
              <a:uFillTx/>
              <a:latin typeface="+mj-lt"/>
              <a:ea typeface="+mj-ea"/>
              <a:cs typeface="+mj-cs"/>
            </a:endParaRPr>
          </a:p>
        </p:txBody>
      </p:sp>
      <p:sp>
        <p:nvSpPr>
          <p:cNvPr id="108" name="Title 1"/>
          <p:cNvSpPr txBox="1">
            <a:spLocks/>
          </p:cNvSpPr>
          <p:nvPr/>
        </p:nvSpPr>
        <p:spPr>
          <a:xfrm>
            <a:off x="199629" y="1575783"/>
            <a:ext cx="8686800" cy="1212905"/>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3400" b="1" i="0" u="none" strike="noStrike" kern="1200" cap="none" spc="0" normalizeH="0" baseline="0" noProof="0" dirty="0" smtClean="0">
              <a:ln>
                <a:noFill/>
              </a:ln>
              <a:solidFill>
                <a:srgbClr val="FF0000"/>
              </a:solidFill>
              <a:effectLst/>
              <a:uLnTx/>
              <a:uFillTx/>
              <a:latin typeface="+mj-lt"/>
              <a:ea typeface="+mj-ea"/>
              <a:cs typeface="+mj-cs"/>
            </a:endParaRPr>
          </a:p>
          <a:p>
            <a:pPr lvl="0">
              <a:spcBef>
                <a:spcPct val="0"/>
              </a:spcBef>
              <a:defRPr/>
            </a:pPr>
            <a:r>
              <a:rPr lang="en-US" sz="3400" b="1" i="1" dirty="0" smtClean="0">
                <a:solidFill>
                  <a:srgbClr val="000000"/>
                </a:solidFill>
              </a:rPr>
              <a:t>A pre-crisis </a:t>
            </a:r>
            <a:r>
              <a:rPr lang="en-US" sz="3400" b="1" i="1" u="sng" dirty="0" smtClean="0">
                <a:solidFill>
                  <a:srgbClr val="000000"/>
                </a:solidFill>
              </a:rPr>
              <a:t>Northwest </a:t>
            </a:r>
          </a:p>
          <a:p>
            <a:pPr lvl="0">
              <a:spcBef>
                <a:spcPct val="0"/>
              </a:spcBef>
              <a:defRPr/>
            </a:pPr>
            <a:r>
              <a:rPr lang="en-US" sz="3400" b="1" i="1" u="sng" dirty="0" err="1" smtClean="0">
                <a:solidFill>
                  <a:srgbClr val="000000"/>
                </a:solidFill>
              </a:rPr>
              <a:t>v</a:t>
            </a:r>
            <a:r>
              <a:rPr lang="en-US" sz="3400" b="1" i="1" u="sng" dirty="0" smtClean="0">
                <a:solidFill>
                  <a:srgbClr val="000000"/>
                </a:solidFill>
              </a:rPr>
              <a:t>. Rest </a:t>
            </a:r>
            <a:r>
              <a:rPr lang="en-US" sz="3400" b="1" dirty="0" smtClean="0">
                <a:solidFill>
                  <a:srgbClr val="000000"/>
                </a:solidFill>
              </a:rPr>
              <a:t>division…</a:t>
            </a:r>
            <a:endParaRPr lang="en-US" sz="3400" b="1" dirty="0">
              <a:solidFill>
                <a:srgbClr val="000000"/>
              </a:solidFill>
            </a:endParaRPr>
          </a:p>
        </p:txBody>
      </p:sp>
      <p:sp>
        <p:nvSpPr>
          <p:cNvPr id="110" name="TextBox 109"/>
          <p:cNvSpPr txBox="1"/>
          <p:nvPr/>
        </p:nvSpPr>
        <p:spPr>
          <a:xfrm>
            <a:off x="1929130" y="3940795"/>
            <a:ext cx="2188645" cy="707886"/>
          </a:xfrm>
          <a:prstGeom prst="rect">
            <a:avLst/>
          </a:prstGeom>
          <a:noFill/>
        </p:spPr>
        <p:txBody>
          <a:bodyPr wrap="square" rtlCol="0">
            <a:spAutoFit/>
          </a:bodyPr>
          <a:lstStyle/>
          <a:p>
            <a:r>
              <a:rPr lang="en-US" b="1" dirty="0" smtClean="0"/>
              <a:t>Av oldEU15= </a:t>
            </a:r>
          </a:p>
          <a:p>
            <a:r>
              <a:rPr lang="en-US" sz="2200" b="1" dirty="0" smtClean="0"/>
              <a:t>9.6%</a:t>
            </a:r>
            <a:endParaRPr lang="en-US" sz="2200" b="1" dirty="0"/>
          </a:p>
        </p:txBody>
      </p:sp>
      <p:sp>
        <p:nvSpPr>
          <p:cNvPr id="111" name="TextBox 110"/>
          <p:cNvSpPr txBox="1"/>
          <p:nvPr/>
        </p:nvSpPr>
        <p:spPr>
          <a:xfrm>
            <a:off x="7841536" y="3608856"/>
            <a:ext cx="1840344" cy="707886"/>
          </a:xfrm>
          <a:prstGeom prst="rect">
            <a:avLst/>
          </a:prstGeom>
          <a:noFill/>
        </p:spPr>
        <p:txBody>
          <a:bodyPr wrap="square" rtlCol="0">
            <a:spAutoFit/>
          </a:bodyPr>
          <a:lstStyle/>
          <a:p>
            <a:r>
              <a:rPr lang="en-US" b="1" dirty="0" smtClean="0"/>
              <a:t>Av newEU13= </a:t>
            </a:r>
          </a:p>
          <a:p>
            <a:r>
              <a:rPr lang="en-US" sz="2200" b="1" dirty="0" smtClean="0"/>
              <a:t>12.4%</a:t>
            </a:r>
            <a:endParaRPr lang="en-US" sz="2200" b="1" dirty="0"/>
          </a:p>
        </p:txBody>
      </p:sp>
      <p:sp>
        <p:nvSpPr>
          <p:cNvPr id="112" name="TextBox 111"/>
          <p:cNvSpPr txBox="1"/>
          <p:nvPr/>
        </p:nvSpPr>
        <p:spPr>
          <a:xfrm>
            <a:off x="5502276" y="3691620"/>
            <a:ext cx="774699" cy="369332"/>
          </a:xfrm>
          <a:prstGeom prst="rect">
            <a:avLst/>
          </a:prstGeom>
          <a:noFill/>
        </p:spPr>
        <p:txBody>
          <a:bodyPr wrap="square" rtlCol="0">
            <a:spAutoFit/>
          </a:bodyPr>
          <a:lstStyle/>
          <a:p>
            <a:r>
              <a:rPr lang="en-US" dirty="0" smtClean="0"/>
              <a:t>10%</a:t>
            </a:r>
            <a:endParaRPr lang="en-US" dirty="0"/>
          </a:p>
        </p:txBody>
      </p:sp>
      <p:sp>
        <p:nvSpPr>
          <p:cNvPr id="113" name="TextBox 112"/>
          <p:cNvSpPr txBox="1"/>
          <p:nvPr/>
        </p:nvSpPr>
        <p:spPr>
          <a:xfrm>
            <a:off x="6388915" y="4435415"/>
            <a:ext cx="758010" cy="369332"/>
          </a:xfrm>
          <a:prstGeom prst="rect">
            <a:avLst/>
          </a:prstGeom>
          <a:noFill/>
        </p:spPr>
        <p:txBody>
          <a:bodyPr wrap="square" rtlCol="0">
            <a:spAutoFit/>
          </a:bodyPr>
          <a:lstStyle/>
          <a:p>
            <a:r>
              <a:rPr lang="en-US" dirty="0" smtClean="0"/>
              <a:t>7.6%</a:t>
            </a:r>
            <a:endParaRPr lang="en-US" dirty="0"/>
          </a:p>
        </p:txBody>
      </p:sp>
      <p:sp>
        <p:nvSpPr>
          <p:cNvPr id="114" name="TextBox 113"/>
          <p:cNvSpPr txBox="1"/>
          <p:nvPr/>
        </p:nvSpPr>
        <p:spPr>
          <a:xfrm>
            <a:off x="5684256" y="4958945"/>
            <a:ext cx="609175" cy="369332"/>
          </a:xfrm>
          <a:prstGeom prst="rect">
            <a:avLst/>
          </a:prstGeom>
          <a:noFill/>
        </p:spPr>
        <p:txBody>
          <a:bodyPr wrap="square" rtlCol="0">
            <a:spAutoFit/>
          </a:bodyPr>
          <a:lstStyle/>
          <a:p>
            <a:r>
              <a:rPr lang="en-US" dirty="0" smtClean="0"/>
              <a:t>17%</a:t>
            </a:r>
            <a:endParaRPr lang="en-US" dirty="0"/>
          </a:p>
        </p:txBody>
      </p:sp>
      <p:sp>
        <p:nvSpPr>
          <p:cNvPr id="115" name="TextBox 114"/>
          <p:cNvSpPr txBox="1"/>
          <p:nvPr/>
        </p:nvSpPr>
        <p:spPr>
          <a:xfrm>
            <a:off x="8131131" y="5198600"/>
            <a:ext cx="674732" cy="369332"/>
          </a:xfrm>
          <a:prstGeom prst="rect">
            <a:avLst/>
          </a:prstGeom>
          <a:noFill/>
        </p:spPr>
        <p:txBody>
          <a:bodyPr wrap="square" rtlCol="0">
            <a:spAutoFit/>
          </a:bodyPr>
          <a:lstStyle/>
          <a:p>
            <a:r>
              <a:rPr lang="en-US" dirty="0" smtClean="0"/>
              <a:t>22%</a:t>
            </a:r>
            <a:endParaRPr lang="en-US" dirty="0"/>
          </a:p>
        </p:txBody>
      </p:sp>
      <p:sp>
        <p:nvSpPr>
          <p:cNvPr id="116" name="TextBox 115"/>
          <p:cNvSpPr txBox="1"/>
          <p:nvPr/>
        </p:nvSpPr>
        <p:spPr>
          <a:xfrm>
            <a:off x="6832134" y="3414720"/>
            <a:ext cx="795803" cy="369332"/>
          </a:xfrm>
          <a:prstGeom prst="rect">
            <a:avLst/>
          </a:prstGeom>
          <a:noFill/>
        </p:spPr>
        <p:txBody>
          <a:bodyPr wrap="square" rtlCol="0">
            <a:spAutoFit/>
          </a:bodyPr>
          <a:lstStyle/>
          <a:p>
            <a:r>
              <a:rPr lang="en-US" dirty="0" smtClean="0"/>
              <a:t>12%</a:t>
            </a:r>
            <a:endParaRPr lang="en-US" dirty="0"/>
          </a:p>
        </p:txBody>
      </p:sp>
      <p:sp>
        <p:nvSpPr>
          <p:cNvPr id="117" name="TextBox 116"/>
          <p:cNvSpPr txBox="1"/>
          <p:nvPr/>
        </p:nvSpPr>
        <p:spPr>
          <a:xfrm>
            <a:off x="6388915" y="4057310"/>
            <a:ext cx="631016" cy="369332"/>
          </a:xfrm>
          <a:prstGeom prst="rect">
            <a:avLst/>
          </a:prstGeom>
          <a:noFill/>
        </p:spPr>
        <p:txBody>
          <a:bodyPr wrap="square" rtlCol="0">
            <a:spAutoFit/>
          </a:bodyPr>
          <a:lstStyle/>
          <a:p>
            <a:r>
              <a:rPr lang="en-US" dirty="0" smtClean="0"/>
              <a:t>10%</a:t>
            </a:r>
            <a:endParaRPr lang="en-US" dirty="0"/>
          </a:p>
        </p:txBody>
      </p:sp>
      <p:sp>
        <p:nvSpPr>
          <p:cNvPr id="118" name="TextBox 117"/>
          <p:cNvSpPr txBox="1"/>
          <p:nvPr/>
        </p:nvSpPr>
        <p:spPr>
          <a:xfrm>
            <a:off x="7026015" y="4190320"/>
            <a:ext cx="631016" cy="369332"/>
          </a:xfrm>
          <a:prstGeom prst="rect">
            <a:avLst/>
          </a:prstGeom>
          <a:noFill/>
        </p:spPr>
        <p:txBody>
          <a:bodyPr wrap="square" rtlCol="0">
            <a:spAutoFit/>
          </a:bodyPr>
          <a:lstStyle/>
          <a:p>
            <a:r>
              <a:rPr lang="en-US" dirty="0" smtClean="0"/>
              <a:t>14%</a:t>
            </a:r>
            <a:endParaRPr lang="en-US" dirty="0"/>
          </a:p>
        </p:txBody>
      </p:sp>
      <p:sp>
        <p:nvSpPr>
          <p:cNvPr id="122" name="TextBox 9"/>
          <p:cNvSpPr txBox="1">
            <a:spLocks noChangeArrowheads="1"/>
          </p:cNvSpPr>
          <p:nvPr/>
        </p:nvSpPr>
        <p:spPr bwMode="auto">
          <a:xfrm>
            <a:off x="66607" y="6568568"/>
            <a:ext cx="6558031" cy="307777"/>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Source:</a:t>
            </a:r>
            <a:r>
              <a:rPr lang="en-US" sz="1400" dirty="0" smtClean="0">
                <a:solidFill>
                  <a:schemeClr val="bg1"/>
                </a:solidFill>
              </a:rPr>
              <a:t> Vanhuysse (2015), ‘Early Human Capital Foundations’</a:t>
            </a:r>
            <a:endParaRPr lang="en-US" sz="1400" dirty="0">
              <a:solidFill>
                <a:schemeClr val="bg1"/>
              </a:solidFill>
            </a:endParaRPr>
          </a:p>
        </p:txBody>
      </p:sp>
    </p:spTree>
    <p:extLst>
      <p:ext uri="{BB962C8B-B14F-4D97-AF65-F5344CB8AC3E}">
        <p14:creationId xmlns:p14="http://schemas.microsoft.com/office/powerpoint/2010/main" val="2962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5" y="-12700"/>
            <a:ext cx="6473825" cy="6794500"/>
            <a:chOff x="1730" y="-8"/>
            <a:chExt cx="4078" cy="4280"/>
          </a:xfrm>
        </p:grpSpPr>
        <p:sp>
          <p:nvSpPr>
            <p:cNvPr id="5"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F6600"/>
            </a:solidFill>
            <a:ln w="12700">
              <a:solidFill>
                <a:srgbClr val="000000"/>
              </a:solidFill>
              <a:prstDash val="solid"/>
              <a:round/>
              <a:headEnd/>
              <a:tailEnd/>
            </a:ln>
          </p:spPr>
          <p:txBody>
            <a:bodyPr/>
            <a:lstStyle/>
            <a:p>
              <a:endParaRPr lang="de-DE"/>
            </a:p>
          </p:txBody>
        </p:sp>
        <p:sp>
          <p:nvSpPr>
            <p:cNvPr id="10"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06600"/>
            </a:solidFill>
            <a:ln w="12700">
              <a:solidFill>
                <a:srgbClr val="000000"/>
              </a:solidFill>
              <a:prstDash val="solid"/>
              <a:round/>
              <a:headEnd/>
              <a:tailEnd/>
            </a:ln>
          </p:spPr>
          <p:txBody>
            <a:bodyPr/>
            <a:lstStyle/>
            <a:p>
              <a:endParaRPr lang="de-DE"/>
            </a:p>
          </p:txBody>
        </p:sp>
        <p:sp>
          <p:nvSpPr>
            <p:cNvPr id="19"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FF3333"/>
            </a:solidFill>
            <a:ln w="12700">
              <a:solidFill>
                <a:srgbClr val="000000"/>
              </a:solidFill>
              <a:prstDash val="solid"/>
              <a:round/>
              <a:headEnd/>
              <a:tailEnd/>
            </a:ln>
          </p:spPr>
          <p:txBody>
            <a:bodyPr/>
            <a:lstStyle/>
            <a:p>
              <a:endParaRPr lang="de-DE"/>
            </a:p>
          </p:txBody>
        </p:sp>
        <p:sp>
          <p:nvSpPr>
            <p:cNvPr id="23"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6600"/>
            </a:solidFill>
            <a:ln w="12700">
              <a:solidFill>
                <a:srgbClr val="000000"/>
              </a:solidFill>
              <a:prstDash val="solid"/>
              <a:round/>
              <a:headEnd/>
              <a:tailEnd/>
            </a:ln>
            <a:extLst/>
          </p:spPr>
          <p:txBody>
            <a:bodyPr/>
            <a:lstStyle/>
            <a:p>
              <a:endParaRPr lang="de-DE"/>
            </a:p>
          </p:txBody>
        </p:sp>
        <p:sp>
          <p:nvSpPr>
            <p:cNvPr id="26"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3"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FEB978"/>
            </a:solidFill>
            <a:ln w="12700">
              <a:solidFill>
                <a:srgbClr val="000000"/>
              </a:solidFill>
              <a:prstDash val="solid"/>
              <a:round/>
              <a:headEnd/>
              <a:tailEnd/>
            </a:ln>
          </p:spPr>
          <p:txBody>
            <a:bodyPr/>
            <a:lstStyle/>
            <a:p>
              <a:endParaRPr lang="de-DE"/>
            </a:p>
          </p:txBody>
        </p:sp>
        <p:sp>
          <p:nvSpPr>
            <p:cNvPr id="34"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006600"/>
            </a:solidFill>
            <a:ln w="12700">
              <a:solidFill>
                <a:srgbClr val="000000"/>
              </a:solidFill>
              <a:prstDash val="solid"/>
              <a:round/>
              <a:headEnd/>
              <a:tailEnd/>
            </a:ln>
          </p:spPr>
          <p:txBody>
            <a:bodyPr/>
            <a:lstStyle/>
            <a:p>
              <a:endParaRPr lang="de-DE"/>
            </a:p>
          </p:txBody>
        </p:sp>
        <p:sp>
          <p:nvSpPr>
            <p:cNvPr id="37"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06600"/>
            </a:solidFill>
            <a:ln w="12700">
              <a:solidFill>
                <a:srgbClr val="000000"/>
              </a:solidFill>
              <a:prstDash val="solid"/>
              <a:round/>
              <a:headEnd/>
              <a:tailEnd/>
            </a:ln>
          </p:spPr>
          <p:txBody>
            <a:bodyPr/>
            <a:lstStyle/>
            <a:p>
              <a:endParaRPr lang="de-DE"/>
            </a:p>
          </p:txBody>
        </p:sp>
        <p:sp>
          <p:nvSpPr>
            <p:cNvPr id="38"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1"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BFBFBF"/>
            </a:solidFill>
            <a:ln w="12700">
              <a:solidFill>
                <a:srgbClr val="000000"/>
              </a:solidFill>
              <a:prstDash val="solid"/>
              <a:round/>
              <a:headEnd/>
              <a:tailEnd/>
            </a:ln>
          </p:spPr>
          <p:txBody>
            <a:bodyPr/>
            <a:lstStyle/>
            <a:p>
              <a:endParaRPr lang="de-DE"/>
            </a:p>
          </p:txBody>
        </p:sp>
        <p:sp>
          <p:nvSpPr>
            <p:cNvPr id="45"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6"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45C55C"/>
            </a:solidFill>
            <a:ln w="12700">
              <a:solidFill>
                <a:srgbClr val="000000"/>
              </a:solidFill>
              <a:prstDash val="solid"/>
              <a:round/>
              <a:headEnd/>
              <a:tailEnd/>
            </a:ln>
          </p:spPr>
          <p:txBody>
            <a:bodyPr/>
            <a:lstStyle/>
            <a:p>
              <a:endParaRPr lang="de-DE"/>
            </a:p>
          </p:txBody>
        </p:sp>
        <p:sp>
          <p:nvSpPr>
            <p:cNvPr id="47"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0"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6"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9"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3"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7"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0"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1"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rgbClr val="FF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4"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1"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2"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5"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6"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8"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0"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1"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EB9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7"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45C5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9"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0"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1"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04" name="Textfeld 103"/>
          <p:cNvSpPr txBox="1"/>
          <p:nvPr/>
        </p:nvSpPr>
        <p:spPr>
          <a:xfrm>
            <a:off x="163641" y="806403"/>
            <a:ext cx="5959528" cy="584776"/>
          </a:xfrm>
          <a:prstGeom prst="rect">
            <a:avLst/>
          </a:prstGeom>
          <a:noFill/>
        </p:spPr>
        <p:txBody>
          <a:bodyPr wrap="square" rtlCol="0">
            <a:spAutoFit/>
          </a:bodyPr>
          <a:lstStyle/>
          <a:p>
            <a:r>
              <a:rPr lang="de-DE" sz="1600" b="1" dirty="0" err="1" smtClean="0"/>
              <a:t>Av</a:t>
            </a:r>
            <a:r>
              <a:rPr lang="de-DE" sz="1600" b="1" dirty="0" smtClean="0"/>
              <a:t> 2011-2013</a:t>
            </a:r>
            <a:r>
              <a:rPr lang="de-DE" sz="1600" dirty="0" smtClean="0"/>
              <a:t>, </a:t>
            </a:r>
            <a:r>
              <a:rPr lang="de-DE" sz="1600" dirty="0" err="1" smtClean="0"/>
              <a:t>persons</a:t>
            </a:r>
            <a:r>
              <a:rPr lang="de-DE" sz="1600" dirty="0" smtClean="0"/>
              <a:t> </a:t>
            </a:r>
            <a:r>
              <a:rPr lang="de-DE" sz="1600" dirty="0" err="1"/>
              <a:t>neither</a:t>
            </a:r>
            <a:r>
              <a:rPr lang="de-DE" sz="1600" dirty="0"/>
              <a:t> in </a:t>
            </a:r>
            <a:r>
              <a:rPr lang="de-DE" sz="1600" dirty="0" err="1"/>
              <a:t>employment</a:t>
            </a:r>
            <a:r>
              <a:rPr lang="de-DE" sz="1600" dirty="0"/>
              <a:t> </a:t>
            </a:r>
            <a:r>
              <a:rPr lang="de-DE" sz="1600" dirty="0" err="1"/>
              <a:t>nor</a:t>
            </a:r>
            <a:r>
              <a:rPr lang="de-DE" sz="1600" dirty="0"/>
              <a:t> in </a:t>
            </a:r>
            <a:r>
              <a:rPr lang="de-DE" sz="1600" dirty="0" err="1"/>
              <a:t>education</a:t>
            </a:r>
            <a:r>
              <a:rPr lang="de-DE" sz="1600" dirty="0"/>
              <a:t> and </a:t>
            </a:r>
            <a:r>
              <a:rPr lang="de-DE" sz="1600" dirty="0" err="1"/>
              <a:t>training</a:t>
            </a:r>
            <a:r>
              <a:rPr lang="de-DE" sz="1600" dirty="0"/>
              <a:t> </a:t>
            </a:r>
            <a:r>
              <a:rPr lang="de-DE" sz="1600" dirty="0" smtClean="0"/>
              <a:t>(% of all 15-24 </a:t>
            </a:r>
            <a:r>
              <a:rPr lang="de-DE" sz="1600" dirty="0" err="1" smtClean="0"/>
              <a:t>year</a:t>
            </a:r>
            <a:r>
              <a:rPr lang="de-DE" sz="1600" dirty="0" smtClean="0"/>
              <a:t> </a:t>
            </a:r>
            <a:r>
              <a:rPr lang="de-DE" sz="1600" dirty="0" err="1" smtClean="0"/>
              <a:t>olds</a:t>
            </a:r>
            <a:r>
              <a:rPr lang="de-DE" sz="1600" dirty="0" smtClean="0"/>
              <a:t>)</a:t>
            </a:r>
            <a:endParaRPr lang="de-DE" sz="1600" dirty="0"/>
          </a:p>
        </p:txBody>
      </p:sp>
      <p:graphicFrame>
        <p:nvGraphicFramePr>
          <p:cNvPr id="105" name="Tabelle 104"/>
          <p:cNvGraphicFramePr>
            <a:graphicFrameLocks noGrp="1"/>
          </p:cNvGraphicFramePr>
          <p:nvPr>
            <p:extLst>
              <p:ext uri="{D42A27DB-BD31-4B8C-83A1-F6EECF244321}">
                <p14:modId xmlns:p14="http://schemas.microsoft.com/office/powerpoint/2010/main" val="344791169"/>
              </p:ext>
            </p:extLst>
          </p:nvPr>
        </p:nvGraphicFramePr>
        <p:xfrm>
          <a:off x="287801" y="3959016"/>
          <a:ext cx="1355726" cy="2194560"/>
        </p:xfrm>
        <a:graphic>
          <a:graphicData uri="http://schemas.openxmlformats.org/drawingml/2006/table">
            <a:tbl>
              <a:tblPr firstRow="1" bandRow="1">
                <a:tableStyleId>{2D5ABB26-0587-4C30-8999-92F81FD0307C}</a:tableStyleId>
              </a:tblPr>
              <a:tblGrid>
                <a:gridCol w="294281"/>
                <a:gridCol w="1061445"/>
              </a:tblGrid>
              <a:tr h="334857">
                <a:tc>
                  <a:txBody>
                    <a:bodyPr/>
                    <a:lstStyle/>
                    <a:p>
                      <a:endParaRPr lang="de-DE" dirty="0"/>
                    </a:p>
                  </a:txBody>
                  <a:tcPr>
                    <a:solidFill>
                      <a:srgbClr val="006600"/>
                    </a:solidFill>
                  </a:tcPr>
                </a:tc>
                <a:tc>
                  <a:txBody>
                    <a:bodyPr/>
                    <a:lstStyle/>
                    <a:p>
                      <a:r>
                        <a:rPr lang="de-DE" dirty="0" smtClean="0"/>
                        <a:t>&lt; 8</a:t>
                      </a:r>
                      <a:endParaRPr lang="de-DE" dirty="0"/>
                    </a:p>
                  </a:txBody>
                  <a:tcPr/>
                </a:tc>
              </a:tr>
              <a:tr h="334857">
                <a:tc>
                  <a:txBody>
                    <a:bodyPr/>
                    <a:lstStyle/>
                    <a:p>
                      <a:endParaRPr lang="de-DE" dirty="0"/>
                    </a:p>
                  </a:txBody>
                  <a:tcPr>
                    <a:solidFill>
                      <a:srgbClr val="45C55C"/>
                    </a:solidFill>
                  </a:tcPr>
                </a:tc>
                <a:tc>
                  <a:txBody>
                    <a:bodyPr/>
                    <a:lstStyle/>
                    <a:p>
                      <a:r>
                        <a:rPr lang="de-DE" dirty="0" smtClean="0"/>
                        <a:t>8 - 12</a:t>
                      </a:r>
                      <a:endParaRPr lang="de-DE" dirty="0"/>
                    </a:p>
                  </a:txBody>
                  <a:tcPr/>
                </a:tc>
              </a:tr>
              <a:tr h="334857">
                <a:tc>
                  <a:txBody>
                    <a:bodyPr/>
                    <a:lstStyle/>
                    <a:p>
                      <a:endParaRPr lang="de-DE" dirty="0"/>
                    </a:p>
                  </a:txBody>
                  <a:tcPr>
                    <a:solidFill>
                      <a:srgbClr val="FEB978"/>
                    </a:solidFill>
                  </a:tcPr>
                </a:tc>
                <a:tc>
                  <a:txBody>
                    <a:bodyPr/>
                    <a:lstStyle/>
                    <a:p>
                      <a:r>
                        <a:rPr lang="de-DE" dirty="0" smtClean="0"/>
                        <a:t>12 - 16</a:t>
                      </a:r>
                      <a:endParaRPr lang="de-DE" dirty="0"/>
                    </a:p>
                  </a:txBody>
                  <a:tcPr/>
                </a:tc>
              </a:tr>
              <a:tr h="334857">
                <a:tc>
                  <a:txBody>
                    <a:bodyPr/>
                    <a:lstStyle/>
                    <a:p>
                      <a:endParaRPr lang="de-DE" dirty="0"/>
                    </a:p>
                  </a:txBody>
                  <a:tcPr>
                    <a:solidFill>
                      <a:srgbClr val="FF6600"/>
                    </a:solidFill>
                  </a:tcPr>
                </a:tc>
                <a:tc>
                  <a:txBody>
                    <a:bodyPr/>
                    <a:lstStyle/>
                    <a:p>
                      <a:r>
                        <a:rPr lang="de-DE" dirty="0" smtClean="0"/>
                        <a:t>16 - 20</a:t>
                      </a:r>
                      <a:endParaRPr lang="de-DE" dirty="0"/>
                    </a:p>
                  </a:txBody>
                  <a:tcPr/>
                </a:tc>
              </a:tr>
              <a:tr h="334857">
                <a:tc>
                  <a:txBody>
                    <a:bodyPr/>
                    <a:lstStyle/>
                    <a:p>
                      <a:endParaRPr lang="de-DE" dirty="0"/>
                    </a:p>
                  </a:txBody>
                  <a:tcPr>
                    <a:solidFill>
                      <a:srgbClr val="FF3333"/>
                    </a:solidFill>
                  </a:tcPr>
                </a:tc>
                <a:tc>
                  <a:txBody>
                    <a:bodyPr/>
                    <a:lstStyle/>
                    <a:p>
                      <a:r>
                        <a:rPr lang="de-DE" dirty="0" smtClean="0"/>
                        <a:t>20 - 24</a:t>
                      </a:r>
                      <a:endParaRPr lang="de-DE" dirty="0"/>
                    </a:p>
                  </a:txBody>
                  <a:tcPr/>
                </a:tc>
              </a:tr>
              <a:tr h="334857">
                <a:tc>
                  <a:txBody>
                    <a:bodyPr/>
                    <a:lstStyle/>
                    <a:p>
                      <a:endParaRPr lang="de-DE" dirty="0"/>
                    </a:p>
                  </a:txBody>
                  <a:tcPr>
                    <a:solidFill>
                      <a:srgbClr val="990000"/>
                    </a:solidFill>
                  </a:tcPr>
                </a:tc>
                <a:tc>
                  <a:txBody>
                    <a:bodyPr/>
                    <a:lstStyle/>
                    <a:p>
                      <a:r>
                        <a:rPr lang="de-DE" dirty="0" smtClean="0"/>
                        <a:t>&gt; 24</a:t>
                      </a:r>
                      <a:endParaRPr lang="de-DE" dirty="0"/>
                    </a:p>
                  </a:txBody>
                  <a:tcPr/>
                </a:tc>
              </a:tr>
            </a:tbl>
          </a:graphicData>
        </a:graphic>
      </p:graphicFrame>
      <p:sp>
        <p:nvSpPr>
          <p:cNvPr id="107" name="Title 1"/>
          <p:cNvSpPr txBox="1">
            <a:spLocks/>
          </p:cNvSpPr>
          <p:nvPr/>
        </p:nvSpPr>
        <p:spPr>
          <a:xfrm>
            <a:off x="1582375" y="-216045"/>
            <a:ext cx="4601235" cy="1356140"/>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4800" b="1" i="1" dirty="0" err="1" smtClean="0">
                <a:solidFill>
                  <a:srgbClr val="FF0000"/>
                </a:solidFill>
                <a:latin typeface="+mj-lt"/>
                <a:ea typeface="+mj-ea"/>
                <a:cs typeface="+mj-cs"/>
              </a:rPr>
              <a:t>NEET</a:t>
            </a:r>
            <a:r>
              <a:rPr lang="en-US" sz="4400" b="1" i="1" dirty="0" err="1" smtClean="0">
                <a:solidFill>
                  <a:srgbClr val="FF0000"/>
                </a:solidFill>
                <a:latin typeface="+mj-lt"/>
                <a:ea typeface="+mj-ea"/>
                <a:cs typeface="+mj-cs"/>
              </a:rPr>
              <a:t>s</a:t>
            </a:r>
            <a:r>
              <a:rPr lang="en-US" sz="4400" b="1" i="1" dirty="0" smtClean="0">
                <a:solidFill>
                  <a:srgbClr val="FF0000"/>
                </a:solidFill>
                <a:latin typeface="+mj-lt"/>
                <a:ea typeface="+mj-ea"/>
                <a:cs typeface="+mj-cs"/>
              </a:rPr>
              <a:t>,</a:t>
            </a:r>
            <a:r>
              <a:rPr lang="en-US" sz="3400" b="1" i="1" dirty="0" smtClean="0">
                <a:solidFill>
                  <a:srgbClr val="FF0000"/>
                </a:solidFill>
                <a:latin typeface="+mj-lt"/>
                <a:ea typeface="+mj-ea"/>
                <a:cs typeface="+mj-cs"/>
              </a:rPr>
              <a:t> post-crisis</a:t>
            </a:r>
            <a:endParaRPr kumimoji="0" lang="en-US" sz="3400" b="1" i="1" strike="noStrike" kern="1200" cap="none" spc="0" normalizeH="0" baseline="0" noProof="0" dirty="0">
              <a:ln>
                <a:noFill/>
              </a:ln>
              <a:solidFill>
                <a:srgbClr val="FF0000"/>
              </a:solidFill>
              <a:effectLst/>
              <a:uLnTx/>
              <a:uFillTx/>
              <a:latin typeface="+mj-lt"/>
              <a:ea typeface="+mj-ea"/>
              <a:cs typeface="+mj-cs"/>
            </a:endParaRPr>
          </a:p>
        </p:txBody>
      </p:sp>
      <p:sp>
        <p:nvSpPr>
          <p:cNvPr id="110" name="TextBox 109"/>
          <p:cNvSpPr txBox="1"/>
          <p:nvPr/>
        </p:nvSpPr>
        <p:spPr>
          <a:xfrm>
            <a:off x="1620705" y="3940795"/>
            <a:ext cx="2673799" cy="707886"/>
          </a:xfrm>
          <a:prstGeom prst="rect">
            <a:avLst/>
          </a:prstGeom>
          <a:noFill/>
        </p:spPr>
        <p:txBody>
          <a:bodyPr wrap="square" rtlCol="0">
            <a:spAutoFit/>
          </a:bodyPr>
          <a:lstStyle/>
          <a:p>
            <a:r>
              <a:rPr lang="en-US" b="1" dirty="0" smtClean="0"/>
              <a:t>Av oldEU15: </a:t>
            </a:r>
          </a:p>
          <a:p>
            <a:r>
              <a:rPr lang="en-US" sz="2200" b="1" dirty="0" smtClean="0"/>
              <a:t>11.6%</a:t>
            </a:r>
            <a:endParaRPr lang="en-US" sz="2200" b="1" dirty="0"/>
          </a:p>
        </p:txBody>
      </p:sp>
      <p:sp>
        <p:nvSpPr>
          <p:cNvPr id="111" name="TextBox 110"/>
          <p:cNvSpPr txBox="1"/>
          <p:nvPr/>
        </p:nvSpPr>
        <p:spPr>
          <a:xfrm>
            <a:off x="7787847" y="3570436"/>
            <a:ext cx="2740643" cy="707886"/>
          </a:xfrm>
          <a:prstGeom prst="rect">
            <a:avLst/>
          </a:prstGeom>
          <a:noFill/>
        </p:spPr>
        <p:txBody>
          <a:bodyPr wrap="square" rtlCol="0">
            <a:spAutoFit/>
          </a:bodyPr>
          <a:lstStyle/>
          <a:p>
            <a:r>
              <a:rPr lang="en-US" b="1" dirty="0" smtClean="0"/>
              <a:t>Av newEU13: </a:t>
            </a:r>
          </a:p>
          <a:p>
            <a:r>
              <a:rPr lang="en-US" sz="2200" b="1" dirty="0" smtClean="0"/>
              <a:t>13.7%</a:t>
            </a:r>
            <a:endParaRPr lang="en-US" sz="2200" b="1" dirty="0"/>
          </a:p>
        </p:txBody>
      </p:sp>
      <p:sp>
        <p:nvSpPr>
          <p:cNvPr id="112" name="TextBox 111"/>
          <p:cNvSpPr txBox="1"/>
          <p:nvPr/>
        </p:nvSpPr>
        <p:spPr>
          <a:xfrm>
            <a:off x="5780897" y="3691620"/>
            <a:ext cx="146050" cy="369332"/>
          </a:xfrm>
          <a:prstGeom prst="rect">
            <a:avLst/>
          </a:prstGeom>
          <a:noFill/>
        </p:spPr>
        <p:txBody>
          <a:bodyPr wrap="square" rtlCol="0">
            <a:spAutoFit/>
          </a:bodyPr>
          <a:lstStyle/>
          <a:p>
            <a:r>
              <a:rPr lang="en-US" dirty="0" smtClean="0"/>
              <a:t>7%</a:t>
            </a:r>
            <a:endParaRPr lang="en-US" dirty="0"/>
          </a:p>
        </p:txBody>
      </p:sp>
      <p:sp>
        <p:nvSpPr>
          <p:cNvPr id="114" name="TextBox 113"/>
          <p:cNvSpPr txBox="1"/>
          <p:nvPr/>
        </p:nvSpPr>
        <p:spPr>
          <a:xfrm>
            <a:off x="6476160" y="4435415"/>
            <a:ext cx="523127" cy="369332"/>
          </a:xfrm>
          <a:prstGeom prst="rect">
            <a:avLst/>
          </a:prstGeom>
          <a:noFill/>
        </p:spPr>
        <p:txBody>
          <a:bodyPr wrap="square" rtlCol="0">
            <a:spAutoFit/>
          </a:bodyPr>
          <a:lstStyle/>
          <a:p>
            <a:r>
              <a:rPr lang="en-US" dirty="0" smtClean="0"/>
              <a:t>7%</a:t>
            </a:r>
            <a:endParaRPr lang="en-US" dirty="0"/>
          </a:p>
        </p:txBody>
      </p:sp>
      <p:sp>
        <p:nvSpPr>
          <p:cNvPr id="115" name="TextBox 114"/>
          <p:cNvSpPr txBox="1"/>
          <p:nvPr/>
        </p:nvSpPr>
        <p:spPr>
          <a:xfrm>
            <a:off x="5816968" y="4958945"/>
            <a:ext cx="640981" cy="369332"/>
          </a:xfrm>
          <a:prstGeom prst="rect">
            <a:avLst/>
          </a:prstGeom>
          <a:noFill/>
        </p:spPr>
        <p:txBody>
          <a:bodyPr wrap="square" rtlCol="0">
            <a:spAutoFit/>
          </a:bodyPr>
          <a:lstStyle/>
          <a:p>
            <a:r>
              <a:rPr lang="en-US" dirty="0" smtClean="0"/>
              <a:t>21%</a:t>
            </a:r>
            <a:endParaRPr lang="en-US" dirty="0"/>
          </a:p>
        </p:txBody>
      </p:sp>
      <p:sp>
        <p:nvSpPr>
          <p:cNvPr id="116" name="TextBox 115"/>
          <p:cNvSpPr txBox="1"/>
          <p:nvPr/>
        </p:nvSpPr>
        <p:spPr>
          <a:xfrm>
            <a:off x="8131130" y="5198600"/>
            <a:ext cx="920662" cy="369332"/>
          </a:xfrm>
          <a:prstGeom prst="rect">
            <a:avLst/>
          </a:prstGeom>
          <a:noFill/>
        </p:spPr>
        <p:txBody>
          <a:bodyPr wrap="square" rtlCol="0">
            <a:spAutoFit/>
          </a:bodyPr>
          <a:lstStyle/>
          <a:p>
            <a:r>
              <a:rPr lang="en-US" dirty="0" smtClean="0"/>
              <a:t>22%</a:t>
            </a:r>
            <a:endParaRPr lang="en-US" dirty="0"/>
          </a:p>
        </p:txBody>
      </p:sp>
      <p:sp>
        <p:nvSpPr>
          <p:cNvPr id="117" name="TextBox 116"/>
          <p:cNvSpPr txBox="1"/>
          <p:nvPr/>
        </p:nvSpPr>
        <p:spPr>
          <a:xfrm>
            <a:off x="6832134" y="3414720"/>
            <a:ext cx="795803" cy="369332"/>
          </a:xfrm>
          <a:prstGeom prst="rect">
            <a:avLst/>
          </a:prstGeom>
          <a:noFill/>
        </p:spPr>
        <p:txBody>
          <a:bodyPr wrap="square" rtlCol="0">
            <a:spAutoFit/>
          </a:bodyPr>
          <a:lstStyle/>
          <a:p>
            <a:r>
              <a:rPr lang="en-US" dirty="0" smtClean="0"/>
              <a:t>12%</a:t>
            </a:r>
            <a:endParaRPr lang="en-US" dirty="0"/>
          </a:p>
        </p:txBody>
      </p:sp>
      <p:sp>
        <p:nvSpPr>
          <p:cNvPr id="118" name="TextBox 117"/>
          <p:cNvSpPr txBox="1"/>
          <p:nvPr/>
        </p:nvSpPr>
        <p:spPr>
          <a:xfrm>
            <a:off x="6388915" y="4057310"/>
            <a:ext cx="631016" cy="369332"/>
          </a:xfrm>
          <a:prstGeom prst="rect">
            <a:avLst/>
          </a:prstGeom>
          <a:noFill/>
        </p:spPr>
        <p:txBody>
          <a:bodyPr wrap="square" rtlCol="0">
            <a:spAutoFit/>
          </a:bodyPr>
          <a:lstStyle/>
          <a:p>
            <a:r>
              <a:rPr lang="en-US" dirty="0" smtClean="0"/>
              <a:t>9%</a:t>
            </a:r>
            <a:endParaRPr lang="en-US" dirty="0"/>
          </a:p>
        </p:txBody>
      </p:sp>
      <p:sp>
        <p:nvSpPr>
          <p:cNvPr id="119" name="TextBox 118"/>
          <p:cNvSpPr txBox="1"/>
          <p:nvPr/>
        </p:nvSpPr>
        <p:spPr>
          <a:xfrm>
            <a:off x="7026015" y="4190320"/>
            <a:ext cx="631016" cy="369332"/>
          </a:xfrm>
          <a:prstGeom prst="rect">
            <a:avLst/>
          </a:prstGeom>
          <a:noFill/>
        </p:spPr>
        <p:txBody>
          <a:bodyPr wrap="square" rtlCol="0">
            <a:spAutoFit/>
          </a:bodyPr>
          <a:lstStyle/>
          <a:p>
            <a:r>
              <a:rPr lang="en-US" dirty="0" smtClean="0"/>
              <a:t>14%</a:t>
            </a:r>
            <a:endParaRPr lang="en-US" dirty="0"/>
          </a:p>
        </p:txBody>
      </p:sp>
      <p:pic>
        <p:nvPicPr>
          <p:cNvPr id="120" name="Picture 2" descr="eclogo"/>
          <p:cNvPicPr>
            <a:picLocks noChangeAspect="1" noChangeArrowheads="1"/>
          </p:cNvPicPr>
          <p:nvPr/>
        </p:nvPicPr>
        <p:blipFill>
          <a:blip r:embed="rId3"/>
          <a:srcRect/>
          <a:stretch>
            <a:fillRect/>
          </a:stretch>
        </p:blipFill>
        <p:spPr bwMode="auto">
          <a:xfrm>
            <a:off x="8157240" y="-11103"/>
            <a:ext cx="1066800" cy="523875"/>
          </a:xfrm>
          <a:prstGeom prst="rect">
            <a:avLst/>
          </a:prstGeom>
          <a:noFill/>
          <a:ln w="9525">
            <a:noFill/>
            <a:miter lim="800000"/>
            <a:headEnd/>
            <a:tailEnd/>
          </a:ln>
        </p:spPr>
      </p:pic>
      <p:sp>
        <p:nvSpPr>
          <p:cNvPr id="124" name="Title 1"/>
          <p:cNvSpPr txBox="1">
            <a:spLocks/>
          </p:cNvSpPr>
          <p:nvPr/>
        </p:nvSpPr>
        <p:spPr>
          <a:xfrm>
            <a:off x="113090" y="1672704"/>
            <a:ext cx="5250156" cy="1703292"/>
          </a:xfrm>
          <a:prstGeom prst="rect">
            <a:avLst/>
          </a:prstGeom>
        </p:spPr>
        <p:txBody>
          <a:bodyPr vert="horz" lIns="91440" tIns="45720" rIns="91440" bIns="45720" rtlCol="0" anchor="ct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effectLst/>
                <a:uLnTx/>
                <a:uFillTx/>
                <a:latin typeface="+mj-lt"/>
                <a:ea typeface="+mj-ea"/>
                <a:cs typeface="+mj-cs"/>
              </a:rPr>
              <a:t>… is becoming a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sz="3400" b="1" i="1" u="sng" strike="noStrike" kern="1200" cap="none" spc="0" normalizeH="0" baseline="0" noProof="0" dirty="0" smtClean="0">
                <a:ln>
                  <a:noFill/>
                </a:ln>
                <a:effectLst/>
                <a:uLnTx/>
                <a:uFillTx/>
                <a:latin typeface="+mj-lt"/>
                <a:ea typeface="+mj-ea"/>
                <a:cs typeface="+mj-cs"/>
              </a:rPr>
              <a:t>North-E</a:t>
            </a:r>
            <a:r>
              <a:rPr lang="en-US" sz="3400" b="1" i="1" u="sng" dirty="0" err="1" smtClean="0">
                <a:latin typeface="+mj-lt"/>
                <a:ea typeface="+mj-ea"/>
                <a:cs typeface="+mj-cs"/>
              </a:rPr>
              <a:t>ast</a:t>
            </a:r>
            <a:r>
              <a:rPr lang="en-US" sz="3400" b="1" i="1" u="sng" dirty="0" smtClean="0">
                <a:latin typeface="+mj-lt"/>
                <a:ea typeface="+mj-ea"/>
                <a:cs typeface="+mj-cs"/>
              </a:rPr>
              <a:t> to core-West</a:t>
            </a:r>
            <a:r>
              <a:rPr lang="en-US" sz="3400" b="1" i="1" dirty="0" smtClean="0">
                <a:latin typeface="+mj-lt"/>
                <a:ea typeface="+mj-ea"/>
                <a:cs typeface="+mj-cs"/>
              </a:rPr>
              <a:t> </a:t>
            </a:r>
            <a:r>
              <a:rPr lang="en-US" sz="3400" b="1" dirty="0" smtClean="0">
                <a:latin typeface="+mj-lt"/>
                <a:ea typeface="+mj-ea"/>
                <a:cs typeface="+mj-cs"/>
              </a:rPr>
              <a:t>good gradient </a:t>
            </a:r>
          </a:p>
          <a:p>
            <a:pPr marL="0" marR="0" lvl="0" indent="0" defTabSz="457200" rtl="0" eaLnBrk="1" fontAlgn="auto" latinLnBrk="0" hangingPunct="1">
              <a:lnSpc>
                <a:spcPct val="100000"/>
              </a:lnSpc>
              <a:spcBef>
                <a:spcPct val="0"/>
              </a:spcBef>
              <a:spcAft>
                <a:spcPts val="0"/>
              </a:spcAft>
              <a:buClrTx/>
              <a:buSzTx/>
              <a:buFontTx/>
              <a:buNone/>
              <a:tabLst/>
              <a:defRPr/>
            </a:pPr>
            <a:r>
              <a:rPr lang="en-US" sz="2600" i="1" dirty="0" smtClean="0">
                <a:solidFill>
                  <a:srgbClr val="000000"/>
                </a:solidFill>
                <a:latin typeface="+mj-lt"/>
                <a:ea typeface="+mj-ea"/>
                <a:cs typeface="+mj-cs"/>
              </a:rPr>
              <a:t>(</a:t>
            </a:r>
            <a:r>
              <a:rPr lang="en-US" sz="2600" i="1" dirty="0" err="1" smtClean="0">
                <a:solidFill>
                  <a:srgbClr val="000000"/>
                </a:solidFill>
                <a:latin typeface="+mj-lt"/>
                <a:ea typeface="+mj-ea"/>
                <a:cs typeface="+mj-cs"/>
              </a:rPr>
              <a:t>incl</a:t>
            </a:r>
            <a:r>
              <a:rPr lang="en-US" sz="2600" i="1" dirty="0" smtClean="0">
                <a:solidFill>
                  <a:srgbClr val="000000"/>
                </a:solidFill>
                <a:latin typeface="+mj-lt"/>
                <a:ea typeface="+mj-ea"/>
                <a:cs typeface="+mj-cs"/>
              </a:rPr>
              <a:t> PL, CZ, Est, SL, Li)</a:t>
            </a:r>
          </a:p>
        </p:txBody>
      </p:sp>
      <p:sp>
        <p:nvSpPr>
          <p:cNvPr id="126" name="TextBox 9"/>
          <p:cNvSpPr txBox="1">
            <a:spLocks noChangeArrowheads="1"/>
          </p:cNvSpPr>
          <p:nvPr/>
        </p:nvSpPr>
        <p:spPr bwMode="auto">
          <a:xfrm>
            <a:off x="66607" y="6568568"/>
            <a:ext cx="6558031" cy="307777"/>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Source:</a:t>
            </a:r>
            <a:r>
              <a:rPr lang="en-US" sz="1400" dirty="0" smtClean="0">
                <a:solidFill>
                  <a:schemeClr val="bg1"/>
                </a:solidFill>
              </a:rPr>
              <a:t> Vanhuysse (2015), ‘Early Human Capital Foundations’</a:t>
            </a:r>
            <a:endParaRPr lang="en-US" sz="1400" dirty="0">
              <a:solidFill>
                <a:schemeClr val="bg1"/>
              </a:solidFill>
            </a:endParaRPr>
          </a:p>
        </p:txBody>
      </p:sp>
    </p:spTree>
    <p:extLst>
      <p:ext uri="{BB962C8B-B14F-4D97-AF65-F5344CB8AC3E}">
        <p14:creationId xmlns:p14="http://schemas.microsoft.com/office/powerpoint/2010/main" val="8961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fill="hold"/>
                                        <p:tgtEl>
                                          <p:spTgt spid="124"/>
                                        </p:tgtEl>
                                        <p:attrNameLst>
                                          <p:attrName>ppt_x</p:attrName>
                                        </p:attrNameLst>
                                      </p:cBhvr>
                                      <p:tavLst>
                                        <p:tav tm="0">
                                          <p:val>
                                            <p:strVal val="#ppt_x"/>
                                          </p:val>
                                        </p:tav>
                                        <p:tav tm="100000">
                                          <p:val>
                                            <p:strVal val="#ppt_x"/>
                                          </p:val>
                                        </p:tav>
                                      </p:tavLst>
                                    </p:anim>
                                    <p:anim calcmode="lin" valueType="num">
                                      <p:cBhvr additive="base">
                                        <p:cTn id="8"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05473678"/>
              </p:ext>
            </p:extLst>
          </p:nvPr>
        </p:nvGraphicFramePr>
        <p:xfrm>
          <a:off x="213270" y="722298"/>
          <a:ext cx="8930730" cy="5524821"/>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5"/>
          <p:cNvSpPr>
            <a:spLocks noChangeShapeType="1"/>
          </p:cNvSpPr>
          <p:nvPr/>
        </p:nvSpPr>
        <p:spPr bwMode="auto">
          <a:xfrm flipH="1">
            <a:off x="641340" y="3788518"/>
            <a:ext cx="8310306" cy="0"/>
          </a:xfrm>
          <a:prstGeom prst="line">
            <a:avLst/>
          </a:prstGeom>
          <a:noFill/>
          <a:ln w="28575">
            <a:solidFill>
              <a:schemeClr val="tx1"/>
            </a:solidFill>
            <a:round/>
            <a:headEnd/>
            <a:tailEnd/>
          </a:ln>
        </p:spPr>
        <p:txBody>
          <a:bodyPr/>
          <a:lstStyle/>
          <a:p>
            <a:endParaRPr lang="en-US"/>
          </a:p>
        </p:txBody>
      </p:sp>
      <p:sp>
        <p:nvSpPr>
          <p:cNvPr id="6" name="Line 5"/>
          <p:cNvSpPr>
            <a:spLocks noChangeShapeType="1"/>
          </p:cNvSpPr>
          <p:nvPr/>
        </p:nvSpPr>
        <p:spPr bwMode="auto">
          <a:xfrm flipH="1">
            <a:off x="578003" y="2561904"/>
            <a:ext cx="8310306" cy="0"/>
          </a:xfrm>
          <a:prstGeom prst="line">
            <a:avLst/>
          </a:prstGeom>
          <a:noFill/>
          <a:ln w="28575">
            <a:solidFill>
              <a:schemeClr val="tx1"/>
            </a:solidFill>
            <a:round/>
            <a:headEnd/>
            <a:tailEnd/>
          </a:ln>
        </p:spPr>
        <p:txBody>
          <a:bodyPr/>
          <a:lstStyle/>
          <a:p>
            <a:endParaRPr lang="en-US"/>
          </a:p>
        </p:txBody>
      </p:sp>
      <p:sp>
        <p:nvSpPr>
          <p:cNvPr id="7" name="Title 1"/>
          <p:cNvSpPr>
            <a:spLocks noGrp="1"/>
          </p:cNvSpPr>
          <p:nvPr>
            <p:ph type="title"/>
          </p:nvPr>
        </p:nvSpPr>
        <p:spPr>
          <a:xfrm>
            <a:off x="457200" y="423325"/>
            <a:ext cx="8229600" cy="1337910"/>
          </a:xfrm>
        </p:spPr>
        <p:txBody>
          <a:bodyPr>
            <a:normAutofit fontScale="90000"/>
          </a:bodyPr>
          <a:lstStyle/>
          <a:p>
            <a:r>
              <a:rPr lang="en-US" sz="3333" b="1" dirty="0" smtClean="0">
                <a:solidFill>
                  <a:srgbClr val="FF0000"/>
                </a:solidFill>
                <a:latin typeface="Arial" charset="0"/>
                <a:ea typeface="Arial" charset="0"/>
                <a:cs typeface="Arial" charset="0"/>
              </a:rPr>
              <a:t>t3: CE the exception to Sanderson &amp; </a:t>
            </a:r>
            <a:r>
              <a:rPr lang="en-US" sz="3333" b="1" dirty="0" err="1" smtClean="0">
                <a:solidFill>
                  <a:srgbClr val="FF0000"/>
                </a:solidFill>
                <a:latin typeface="Arial" charset="0"/>
                <a:ea typeface="Arial" charset="0"/>
                <a:cs typeface="Arial" charset="0"/>
              </a:rPr>
              <a:t>Scherbov’s</a:t>
            </a:r>
            <a:r>
              <a:rPr lang="en-US" sz="3333" b="1" dirty="0" smtClean="0">
                <a:solidFill>
                  <a:srgbClr val="FF0000"/>
                </a:solidFill>
                <a:latin typeface="Arial" charset="0"/>
                <a:ea typeface="Arial" charset="0"/>
                <a:cs typeface="Arial" charset="0"/>
              </a:rPr>
              <a:t> (2010) P-ODR rule</a:t>
            </a:r>
            <a:br>
              <a:rPr lang="en-US" sz="3333" b="1" dirty="0" smtClean="0">
                <a:solidFill>
                  <a:srgbClr val="FF0000"/>
                </a:solidFill>
                <a:latin typeface="Arial" charset="0"/>
                <a:ea typeface="Arial" charset="0"/>
                <a:cs typeface="Arial" charset="0"/>
              </a:rPr>
            </a:br>
            <a:r>
              <a:rPr lang="en-US" sz="3800" b="1" dirty="0" smtClean="0">
                <a:solidFill>
                  <a:srgbClr val="FF0000"/>
                </a:solidFill>
                <a:latin typeface="Arial" charset="0"/>
                <a:ea typeface="Arial" charset="0"/>
                <a:cs typeface="Arial" charset="0"/>
              </a:rPr>
              <a:t/>
            </a:r>
            <a:br>
              <a:rPr lang="en-US" sz="3800" b="1" dirty="0" smtClean="0">
                <a:solidFill>
                  <a:srgbClr val="FF0000"/>
                </a:solidFill>
                <a:latin typeface="Arial" charset="0"/>
                <a:ea typeface="Arial" charset="0"/>
                <a:cs typeface="Arial" charset="0"/>
              </a:rPr>
            </a:br>
            <a:endParaRPr lang="en-US" sz="3800" b="1" dirty="0" smtClean="0">
              <a:solidFill>
                <a:srgbClr val="FF0000"/>
              </a:solidFill>
              <a:latin typeface="Arial" charset="0"/>
              <a:ea typeface="Arial" charset="0"/>
              <a:cs typeface="Arial" charset="0"/>
            </a:endParaRPr>
          </a:p>
        </p:txBody>
      </p:sp>
      <p:sp>
        <p:nvSpPr>
          <p:cNvPr id="12" name="TextBox 11"/>
          <p:cNvSpPr txBox="1"/>
          <p:nvPr/>
        </p:nvSpPr>
        <p:spPr>
          <a:xfrm>
            <a:off x="4591678" y="1385324"/>
            <a:ext cx="5025202" cy="523220"/>
          </a:xfrm>
          <a:prstGeom prst="rect">
            <a:avLst/>
          </a:prstGeom>
          <a:noFill/>
        </p:spPr>
        <p:txBody>
          <a:bodyPr wrap="square" rtlCol="0">
            <a:spAutoFit/>
          </a:bodyPr>
          <a:lstStyle/>
          <a:p>
            <a:r>
              <a:rPr lang="en-US" sz="2800" b="1" i="1" dirty="0" smtClean="0">
                <a:solidFill>
                  <a:srgbClr val="000000"/>
                </a:solidFill>
                <a:latin typeface="Arial" charset="0"/>
                <a:ea typeface="Arial" charset="0"/>
                <a:cs typeface="Arial" charset="0"/>
              </a:rPr>
              <a:t>A tale of 2 aging </a:t>
            </a:r>
            <a:r>
              <a:rPr lang="en-US" sz="2800" b="1" i="1" dirty="0" err="1" smtClean="0">
                <a:solidFill>
                  <a:srgbClr val="000000"/>
                </a:solidFill>
                <a:latin typeface="Arial" charset="0"/>
                <a:ea typeface="Arial" charset="0"/>
                <a:cs typeface="Arial" charset="0"/>
              </a:rPr>
              <a:t>Europes</a:t>
            </a:r>
            <a:endParaRPr lang="en-US" sz="2800" i="1" dirty="0">
              <a:solidFill>
                <a:srgbClr val="000000"/>
              </a:solidFill>
            </a:endParaRPr>
          </a:p>
        </p:txBody>
      </p:sp>
      <p:sp>
        <p:nvSpPr>
          <p:cNvPr id="13" name="Right Brace 12"/>
          <p:cNvSpPr/>
          <p:nvPr/>
        </p:nvSpPr>
        <p:spPr>
          <a:xfrm>
            <a:off x="2807125" y="1844643"/>
            <a:ext cx="330876" cy="146717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4" name="Right Brace 13"/>
          <p:cNvSpPr/>
          <p:nvPr/>
        </p:nvSpPr>
        <p:spPr>
          <a:xfrm>
            <a:off x="6387555" y="2451207"/>
            <a:ext cx="330876" cy="1433406"/>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5" name="Right Brace 14"/>
          <p:cNvSpPr/>
          <p:nvPr/>
        </p:nvSpPr>
        <p:spPr>
          <a:xfrm>
            <a:off x="7042807" y="2812355"/>
            <a:ext cx="330876" cy="1214979"/>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6" name="Right Brace 15"/>
          <p:cNvSpPr/>
          <p:nvPr/>
        </p:nvSpPr>
        <p:spPr>
          <a:xfrm>
            <a:off x="2215827" y="2621832"/>
            <a:ext cx="185015" cy="530896"/>
          </a:xfrm>
          <a:prstGeom prst="rightBrace">
            <a:avLst/>
          </a:prstGeom>
          <a:noFill/>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7" name="Right Brace 16"/>
          <p:cNvSpPr/>
          <p:nvPr/>
        </p:nvSpPr>
        <p:spPr>
          <a:xfrm>
            <a:off x="5983733" y="3519287"/>
            <a:ext cx="185015" cy="277704"/>
          </a:xfrm>
          <a:prstGeom prst="rightBrace">
            <a:avLst/>
          </a:prstGeom>
          <a:noFill/>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8" name="Right Brace 17"/>
          <p:cNvSpPr/>
          <p:nvPr/>
        </p:nvSpPr>
        <p:spPr>
          <a:xfrm>
            <a:off x="6684671" y="3351603"/>
            <a:ext cx="185015" cy="463854"/>
          </a:xfrm>
          <a:prstGeom prst="rightBrace">
            <a:avLst/>
          </a:prstGeom>
          <a:noFill/>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9" name="Line 5"/>
          <p:cNvSpPr>
            <a:spLocks noChangeShapeType="1"/>
          </p:cNvSpPr>
          <p:nvPr/>
        </p:nvSpPr>
        <p:spPr bwMode="auto">
          <a:xfrm flipH="1">
            <a:off x="3563088" y="2528876"/>
            <a:ext cx="1793417" cy="443250"/>
          </a:xfrm>
          <a:prstGeom prst="line">
            <a:avLst/>
          </a:prstGeom>
          <a:noFill/>
          <a:ln w="28575">
            <a:solidFill>
              <a:schemeClr val="tx1"/>
            </a:solidFill>
            <a:round/>
            <a:headEnd/>
            <a:tailEnd/>
          </a:ln>
        </p:spPr>
        <p:txBody>
          <a:bodyPr/>
          <a:lstStyle/>
          <a:p>
            <a:endParaRPr lang="en-US"/>
          </a:p>
        </p:txBody>
      </p:sp>
      <p:sp>
        <p:nvSpPr>
          <p:cNvPr id="20" name="Line 5"/>
          <p:cNvSpPr>
            <a:spLocks noChangeShapeType="1"/>
          </p:cNvSpPr>
          <p:nvPr/>
        </p:nvSpPr>
        <p:spPr bwMode="auto">
          <a:xfrm flipH="1" flipV="1">
            <a:off x="3603513" y="3428443"/>
            <a:ext cx="1793417" cy="337790"/>
          </a:xfrm>
          <a:prstGeom prst="line">
            <a:avLst/>
          </a:prstGeom>
          <a:noFill/>
          <a:ln w="28575">
            <a:solidFill>
              <a:schemeClr val="tx1"/>
            </a:solidFill>
            <a:round/>
            <a:headEnd/>
            <a:tailEnd/>
          </a:ln>
        </p:spPr>
        <p:txBody>
          <a:bodyPr/>
          <a:lstStyle/>
          <a:p>
            <a:endParaRPr lang="en-US"/>
          </a:p>
        </p:txBody>
      </p:sp>
      <p:sp>
        <p:nvSpPr>
          <p:cNvPr id="21" name="TextBox 8"/>
          <p:cNvSpPr txBox="1">
            <a:spLocks noChangeArrowheads="1"/>
          </p:cNvSpPr>
          <p:nvPr/>
        </p:nvSpPr>
        <p:spPr bwMode="auto">
          <a:xfrm>
            <a:off x="2331234" y="6639775"/>
            <a:ext cx="6057900" cy="276999"/>
          </a:xfrm>
          <a:prstGeom prst="rect">
            <a:avLst/>
          </a:prstGeom>
          <a:noFill/>
          <a:ln w="9525">
            <a:noFill/>
            <a:miter lim="800000"/>
            <a:headEnd/>
            <a:tailEnd/>
          </a:ln>
        </p:spPr>
        <p:txBody>
          <a:bodyPr>
            <a:prstTxWarp prst="textNoShape">
              <a:avLst/>
            </a:prstTxWarp>
            <a:spAutoFit/>
          </a:bodyPr>
          <a:lstStyle/>
          <a:p>
            <a:r>
              <a:rPr lang="en-US" sz="1200" dirty="0" smtClean="0">
                <a:solidFill>
                  <a:schemeClr val="bg1"/>
                </a:solidFill>
              </a:rPr>
              <a:t>Source: own computations from VID 2012</a:t>
            </a:r>
            <a:endParaRPr lang="en-US" sz="1200" dirty="0">
              <a:solidFill>
                <a:schemeClr val="bg1"/>
              </a:solidFill>
            </a:endParaRPr>
          </a:p>
        </p:txBody>
      </p:sp>
      <p:sp>
        <p:nvSpPr>
          <p:cNvPr id="22" name="Right Brace 21"/>
          <p:cNvSpPr/>
          <p:nvPr/>
        </p:nvSpPr>
        <p:spPr>
          <a:xfrm>
            <a:off x="4500221" y="3040585"/>
            <a:ext cx="137389" cy="681791"/>
          </a:xfrm>
          <a:prstGeom prst="rightBrace">
            <a:avLst/>
          </a:prstGeom>
          <a:noFill/>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24" name="Right Brace 23"/>
          <p:cNvSpPr/>
          <p:nvPr/>
        </p:nvSpPr>
        <p:spPr>
          <a:xfrm>
            <a:off x="5556289" y="2883290"/>
            <a:ext cx="175053" cy="839086"/>
          </a:xfrm>
          <a:prstGeom prst="rightBrace">
            <a:avLst/>
          </a:prstGeom>
          <a:noFill/>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1"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accel="50000" decel="50000"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accel="50000" decel="5000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accel="50000" decel="50000" fill="hold" grpId="1" nodeType="click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accel="50000" decel="5000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accel="50000" decel="5000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18250593"/>
              </p:ext>
            </p:extLst>
          </p:nvPr>
        </p:nvGraphicFramePr>
        <p:xfrm>
          <a:off x="281130" y="1035561"/>
          <a:ext cx="8405669" cy="5484342"/>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5"/>
          <p:cNvSpPr>
            <a:spLocks noChangeShapeType="1"/>
          </p:cNvSpPr>
          <p:nvPr/>
        </p:nvSpPr>
        <p:spPr bwMode="auto">
          <a:xfrm flipH="1">
            <a:off x="683495" y="4467342"/>
            <a:ext cx="7803783" cy="0"/>
          </a:xfrm>
          <a:prstGeom prst="line">
            <a:avLst/>
          </a:prstGeom>
          <a:noFill/>
          <a:ln w="28575">
            <a:solidFill>
              <a:schemeClr val="tx1"/>
            </a:solidFill>
            <a:round/>
            <a:headEnd/>
            <a:tailEnd/>
          </a:ln>
        </p:spPr>
        <p:txBody>
          <a:bodyPr/>
          <a:lstStyle/>
          <a:p>
            <a:endParaRPr lang="en-US"/>
          </a:p>
        </p:txBody>
      </p:sp>
      <p:sp>
        <p:nvSpPr>
          <p:cNvPr id="6" name="Line 5"/>
          <p:cNvSpPr>
            <a:spLocks noChangeShapeType="1"/>
          </p:cNvSpPr>
          <p:nvPr/>
        </p:nvSpPr>
        <p:spPr bwMode="auto">
          <a:xfrm flipH="1">
            <a:off x="727060" y="2887597"/>
            <a:ext cx="7713834" cy="0"/>
          </a:xfrm>
          <a:prstGeom prst="line">
            <a:avLst/>
          </a:prstGeom>
          <a:noFill/>
          <a:ln w="28575">
            <a:solidFill>
              <a:schemeClr val="tx1"/>
            </a:solidFill>
            <a:round/>
            <a:headEnd/>
            <a:tailEnd/>
          </a:ln>
        </p:spPr>
        <p:txBody>
          <a:bodyPr/>
          <a:lstStyle/>
          <a:p>
            <a:endParaRPr lang="en-US"/>
          </a:p>
        </p:txBody>
      </p:sp>
      <p:sp>
        <p:nvSpPr>
          <p:cNvPr id="7" name="Line 6"/>
          <p:cNvSpPr>
            <a:spLocks noChangeShapeType="1"/>
          </p:cNvSpPr>
          <p:nvPr/>
        </p:nvSpPr>
        <p:spPr bwMode="auto">
          <a:xfrm flipH="1">
            <a:off x="5362695" y="2406658"/>
            <a:ext cx="152400" cy="546100"/>
          </a:xfrm>
          <a:prstGeom prst="line">
            <a:avLst/>
          </a:prstGeom>
          <a:noFill/>
          <a:ln w="57150">
            <a:solidFill>
              <a:schemeClr val="tx2"/>
            </a:solidFill>
            <a:round/>
            <a:headEnd/>
            <a:tailEnd type="triangle" w="med" len="med"/>
          </a:ln>
        </p:spPr>
        <p:txBody>
          <a:bodyPr wrap="square" lIns="101370" tIns="50685" rIns="101370" bIns="50685">
            <a:spAutoFit/>
          </a:bodyPr>
          <a:lstStyle/>
          <a:p>
            <a:endParaRPr lang="en-US"/>
          </a:p>
        </p:txBody>
      </p:sp>
      <p:sp>
        <p:nvSpPr>
          <p:cNvPr id="8" name="Line 6"/>
          <p:cNvSpPr>
            <a:spLocks noChangeShapeType="1"/>
          </p:cNvSpPr>
          <p:nvPr/>
        </p:nvSpPr>
        <p:spPr bwMode="auto">
          <a:xfrm flipH="1">
            <a:off x="5616055" y="1931191"/>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 name="Line 6"/>
          <p:cNvSpPr>
            <a:spLocks noChangeShapeType="1"/>
          </p:cNvSpPr>
          <p:nvPr/>
        </p:nvSpPr>
        <p:spPr bwMode="auto">
          <a:xfrm flipH="1">
            <a:off x="6621527" y="2326326"/>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0" name="Line 6"/>
          <p:cNvSpPr>
            <a:spLocks noChangeShapeType="1"/>
          </p:cNvSpPr>
          <p:nvPr/>
        </p:nvSpPr>
        <p:spPr bwMode="auto">
          <a:xfrm flipH="1">
            <a:off x="7652061" y="2295643"/>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2" name="TextBox 8"/>
          <p:cNvSpPr txBox="1">
            <a:spLocks noChangeArrowheads="1"/>
          </p:cNvSpPr>
          <p:nvPr/>
        </p:nvSpPr>
        <p:spPr bwMode="auto">
          <a:xfrm>
            <a:off x="2331234" y="6639775"/>
            <a:ext cx="6057900" cy="276999"/>
          </a:xfrm>
          <a:prstGeom prst="rect">
            <a:avLst/>
          </a:prstGeom>
          <a:noFill/>
          <a:ln w="9525">
            <a:noFill/>
            <a:miter lim="800000"/>
            <a:headEnd/>
            <a:tailEnd/>
          </a:ln>
        </p:spPr>
        <p:txBody>
          <a:bodyPr>
            <a:prstTxWarp prst="textNoShape">
              <a:avLst/>
            </a:prstTxWarp>
            <a:spAutoFit/>
          </a:bodyPr>
          <a:lstStyle/>
          <a:p>
            <a:r>
              <a:rPr lang="en-US" sz="1200" dirty="0" smtClean="0">
                <a:solidFill>
                  <a:schemeClr val="bg1"/>
                </a:solidFill>
              </a:rPr>
              <a:t>Source: own computations from VID </a:t>
            </a:r>
            <a:r>
              <a:rPr lang="en-US" sz="1200" dirty="0">
                <a:solidFill>
                  <a:schemeClr val="bg1"/>
                </a:solidFill>
              </a:rPr>
              <a:t>2012</a:t>
            </a:r>
          </a:p>
        </p:txBody>
      </p:sp>
      <p:sp>
        <p:nvSpPr>
          <p:cNvPr id="13" name="Line 6"/>
          <p:cNvSpPr>
            <a:spLocks noChangeShapeType="1"/>
          </p:cNvSpPr>
          <p:nvPr/>
        </p:nvSpPr>
        <p:spPr bwMode="auto">
          <a:xfrm flipH="1">
            <a:off x="8301031" y="2537904"/>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4" name="Title 1"/>
          <p:cNvSpPr txBox="1">
            <a:spLocks/>
          </p:cNvSpPr>
          <p:nvPr/>
        </p:nvSpPr>
        <p:spPr bwMode="auto">
          <a:xfrm>
            <a:off x="173038" y="176733"/>
            <a:ext cx="8940800" cy="12371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p>
            <a:pPr lvl="0" algn="ctr"/>
            <a:r>
              <a:rPr kumimoji="0" lang="en-US" sz="4000" b="1" i="0" u="none" strike="noStrike" kern="1200" cap="none" spc="0" normalizeH="0" baseline="0" noProof="0" dirty="0" smtClean="0">
                <a:ln>
                  <a:noFill/>
                </a:ln>
                <a:solidFill>
                  <a:srgbClr val="FF0000"/>
                </a:solidFill>
                <a:effectLst/>
                <a:uLnTx/>
                <a:uFillTx/>
                <a:latin typeface="Arial" charset="0"/>
                <a:ea typeface="+mj-ea"/>
                <a:cs typeface="Arial" charset="0"/>
              </a:rPr>
              <a:t>Turning point </a:t>
            </a:r>
            <a:r>
              <a:rPr kumimoji="0" lang="en-US" sz="4000" b="1" i="1" u="none" strike="noStrike" kern="1200" cap="none" spc="0" normalizeH="0" baseline="0" noProof="0" dirty="0" smtClean="0">
                <a:ln>
                  <a:noFill/>
                </a:ln>
                <a:solidFill>
                  <a:srgbClr val="FF0000"/>
                </a:solidFill>
                <a:effectLst/>
                <a:uLnTx/>
                <a:uFillTx/>
                <a:latin typeface="Arial" charset="0"/>
                <a:ea typeface="+mj-ea"/>
                <a:cs typeface="Arial" charset="0"/>
              </a:rPr>
              <a:t>now</a:t>
            </a:r>
            <a:r>
              <a:rPr kumimoji="0" lang="en-US" sz="4000" b="1" i="0" u="none" strike="noStrike" kern="1200" cap="none" spc="0" normalizeH="0" baseline="0" noProof="0" dirty="0" smtClean="0">
                <a:ln>
                  <a:noFill/>
                </a:ln>
                <a:solidFill>
                  <a:srgbClr val="FF0000"/>
                </a:solidFill>
                <a:effectLst/>
                <a:uLnTx/>
                <a:uFillTx/>
                <a:latin typeface="Arial" charset="0"/>
                <a:ea typeface="+mj-ea"/>
                <a:cs typeface="Arial" charset="0"/>
              </a:rPr>
              <a:t> </a:t>
            </a:r>
          </a:p>
          <a:p>
            <a:pPr lvl="0" algn="ctr"/>
            <a:r>
              <a:rPr kumimoji="0" lang="en-US" sz="2900" b="1" i="0" u="none" strike="noStrike" kern="1200" cap="none" spc="0" normalizeH="0" baseline="0" noProof="0" dirty="0" smtClean="0">
                <a:ln>
                  <a:noFill/>
                </a:ln>
                <a:solidFill>
                  <a:srgbClr val="FF0000"/>
                </a:solidFill>
                <a:effectLst/>
                <a:uLnTx/>
                <a:uFillTx/>
                <a:latin typeface="Arial" charset="0"/>
                <a:ea typeface="+mj-ea"/>
                <a:cs typeface="Arial" charset="0"/>
              </a:rPr>
              <a:t/>
            </a:r>
            <a:br>
              <a:rPr kumimoji="0" lang="en-US" sz="2900" b="1" i="0" u="none" strike="noStrike" kern="1200" cap="none" spc="0" normalizeH="0" baseline="0" noProof="0" dirty="0" smtClean="0">
                <a:ln>
                  <a:noFill/>
                </a:ln>
                <a:solidFill>
                  <a:srgbClr val="FF0000"/>
                </a:solidFill>
                <a:effectLst/>
                <a:uLnTx/>
                <a:uFillTx/>
                <a:latin typeface="Arial" charset="0"/>
                <a:ea typeface="+mj-ea"/>
                <a:cs typeface="Arial" charset="0"/>
              </a:rPr>
            </a:br>
            <a:endParaRPr kumimoji="0" lang="en-US" sz="2889" b="1" i="0" u="none" strike="noStrike" kern="1200" cap="none" spc="0" normalizeH="0" baseline="0" noProof="0" dirty="0" smtClean="0">
              <a:ln>
                <a:noFill/>
              </a:ln>
              <a:solidFill>
                <a:srgbClr val="000000"/>
              </a:solidFill>
              <a:effectLst/>
              <a:uLnTx/>
              <a:uFillTx/>
              <a:latin typeface="Arial" charset="0"/>
              <a:ea typeface="+mj-ea"/>
              <a:cs typeface="Arial" charset="0"/>
            </a:endParaRPr>
          </a:p>
        </p:txBody>
      </p:sp>
      <p:sp>
        <p:nvSpPr>
          <p:cNvPr id="2" name="TextBox 1"/>
          <p:cNvSpPr txBox="1"/>
          <p:nvPr/>
        </p:nvSpPr>
        <p:spPr>
          <a:xfrm>
            <a:off x="706933" y="384207"/>
            <a:ext cx="7691718" cy="1015663"/>
          </a:xfrm>
          <a:prstGeom prst="rect">
            <a:avLst/>
          </a:prstGeom>
          <a:noFill/>
        </p:spPr>
        <p:txBody>
          <a:bodyPr wrap="square" rtlCol="0">
            <a:spAutoFit/>
          </a:bodyPr>
          <a:lstStyle/>
          <a:p>
            <a:pPr lvl="0" algn="ctr"/>
            <a:endParaRPr lang="en-US" b="1" dirty="0" smtClean="0">
              <a:solidFill>
                <a:srgbClr val="000000"/>
              </a:solidFill>
              <a:latin typeface="Arial" charset="0"/>
              <a:cs typeface="Arial" charset="0"/>
            </a:endParaRPr>
          </a:p>
          <a:p>
            <a:pPr lvl="0" algn="ctr"/>
            <a:r>
              <a:rPr lang="en-US" b="1" dirty="0" smtClean="0">
                <a:solidFill>
                  <a:srgbClr val="000000"/>
                </a:solidFill>
                <a:latin typeface="Arial" charset="0"/>
                <a:cs typeface="Arial" charset="0"/>
              </a:rPr>
              <a:t> </a:t>
            </a:r>
            <a:r>
              <a:rPr lang="en-US" sz="2400" b="1" dirty="0" smtClean="0">
                <a:solidFill>
                  <a:srgbClr val="000000"/>
                </a:solidFill>
                <a:latin typeface="Arial" charset="0"/>
                <a:cs typeface="Arial" charset="0"/>
              </a:rPr>
              <a:t>B</a:t>
            </a:r>
            <a:r>
              <a:rPr lang="en-US" sz="2400" b="1" dirty="0" smtClean="0">
                <a:solidFill>
                  <a:srgbClr val="000000"/>
                </a:solidFill>
                <a:latin typeface="Arial"/>
                <a:cs typeface="Arial"/>
              </a:rPr>
              <a:t>y </a:t>
            </a:r>
            <a:r>
              <a:rPr lang="en-US" sz="2400" b="1" dirty="0" smtClean="0">
                <a:solidFill>
                  <a:srgbClr val="000000"/>
                </a:solidFill>
                <a:latin typeface="Arial" charset="0"/>
                <a:ea typeface="Arial" charset="0"/>
                <a:cs typeface="Arial" charset="0"/>
              </a:rPr>
              <a:t>2050 CEE will be </a:t>
            </a:r>
            <a:r>
              <a:rPr lang="en-US" sz="2400" b="1" i="1" u="sng" dirty="0" smtClean="0">
                <a:solidFill>
                  <a:srgbClr val="000000"/>
                </a:solidFill>
                <a:latin typeface="Arial" charset="0"/>
                <a:ea typeface="Arial" charset="0"/>
                <a:cs typeface="Arial" charset="0"/>
              </a:rPr>
              <a:t>as ODR-old </a:t>
            </a:r>
            <a:r>
              <a:rPr lang="en-US" sz="2400" b="1" i="1" dirty="0" smtClean="0">
                <a:solidFill>
                  <a:srgbClr val="000000"/>
                </a:solidFill>
                <a:latin typeface="Arial" charset="0"/>
                <a:ea typeface="Arial" charset="0"/>
                <a:cs typeface="Arial" charset="0"/>
              </a:rPr>
              <a:t>as </a:t>
            </a:r>
            <a:r>
              <a:rPr lang="en-US" sz="2400" b="1" dirty="0" smtClean="0">
                <a:solidFill>
                  <a:srgbClr val="000000"/>
                </a:solidFill>
                <a:latin typeface="Arial" charset="0"/>
                <a:ea typeface="Arial" charset="0"/>
                <a:cs typeface="Arial" charset="0"/>
              </a:rPr>
              <a:t>EU15</a:t>
            </a:r>
            <a:endParaRPr lang="en-US" sz="2400" b="1" dirty="0" smtClean="0">
              <a:solidFill>
                <a:srgbClr val="000000"/>
              </a:solidFill>
              <a:latin typeface="Arial" charset="0"/>
              <a:cs typeface="Arial"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84189" y="1105230"/>
          <a:ext cx="8413711" cy="5752770"/>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5"/>
          <p:cNvSpPr>
            <a:spLocks noChangeShapeType="1"/>
          </p:cNvSpPr>
          <p:nvPr/>
        </p:nvSpPr>
        <p:spPr bwMode="auto">
          <a:xfrm flipH="1">
            <a:off x="853082" y="3195781"/>
            <a:ext cx="7713834" cy="0"/>
          </a:xfrm>
          <a:prstGeom prst="line">
            <a:avLst/>
          </a:prstGeom>
          <a:noFill/>
          <a:ln w="28575">
            <a:solidFill>
              <a:schemeClr val="tx1"/>
            </a:solidFill>
            <a:round/>
            <a:headEnd/>
            <a:tailEnd/>
          </a:ln>
        </p:spPr>
        <p:txBody>
          <a:bodyPr/>
          <a:lstStyle/>
          <a:p>
            <a:endParaRPr lang="en-US"/>
          </a:p>
        </p:txBody>
      </p:sp>
      <p:sp>
        <p:nvSpPr>
          <p:cNvPr id="6" name="Line 5"/>
          <p:cNvSpPr>
            <a:spLocks noChangeShapeType="1"/>
          </p:cNvSpPr>
          <p:nvPr/>
        </p:nvSpPr>
        <p:spPr bwMode="auto">
          <a:xfrm flipH="1">
            <a:off x="821296" y="4009982"/>
            <a:ext cx="7713834" cy="0"/>
          </a:xfrm>
          <a:prstGeom prst="line">
            <a:avLst/>
          </a:prstGeom>
          <a:noFill/>
          <a:ln w="28575">
            <a:solidFill>
              <a:schemeClr val="tx1"/>
            </a:solidFill>
            <a:round/>
            <a:headEnd/>
            <a:tailEnd/>
          </a:ln>
        </p:spPr>
        <p:txBody>
          <a:bodyPr/>
          <a:lstStyle/>
          <a:p>
            <a:endParaRPr lang="en-US"/>
          </a:p>
        </p:txBody>
      </p:sp>
      <p:sp>
        <p:nvSpPr>
          <p:cNvPr id="7" name="Title 1"/>
          <p:cNvSpPr>
            <a:spLocks noGrp="1"/>
          </p:cNvSpPr>
          <p:nvPr>
            <p:ph type="title"/>
          </p:nvPr>
        </p:nvSpPr>
        <p:spPr>
          <a:xfrm>
            <a:off x="155104" y="123243"/>
            <a:ext cx="8988896" cy="917847"/>
          </a:xfrm>
        </p:spPr>
        <p:txBody>
          <a:bodyPr>
            <a:normAutofit fontScale="90000"/>
          </a:bodyPr>
          <a:lstStyle/>
          <a:p>
            <a:r>
              <a:rPr lang="en-US" sz="3800" b="1" dirty="0" smtClean="0">
                <a:solidFill>
                  <a:srgbClr val="FF0000"/>
                </a:solidFill>
                <a:latin typeface="Arial" charset="0"/>
                <a:ea typeface="Arial" charset="0"/>
                <a:cs typeface="Arial" charset="0"/>
              </a:rPr>
              <a:t>…and CEE will be </a:t>
            </a:r>
            <a:r>
              <a:rPr lang="en-US" sz="3800" b="1" i="1" u="sng" dirty="0" smtClean="0">
                <a:solidFill>
                  <a:srgbClr val="FF0000"/>
                </a:solidFill>
                <a:latin typeface="Arial" charset="0"/>
                <a:ea typeface="Arial" charset="0"/>
                <a:cs typeface="Arial" charset="0"/>
              </a:rPr>
              <a:t>P-ODR-older</a:t>
            </a:r>
            <a:r>
              <a:rPr lang="en-US" sz="3800" b="1" i="1" dirty="0" smtClean="0">
                <a:solidFill>
                  <a:srgbClr val="FF0000"/>
                </a:solidFill>
                <a:latin typeface="Arial" charset="0"/>
                <a:ea typeface="Arial" charset="0"/>
                <a:cs typeface="Arial" charset="0"/>
              </a:rPr>
              <a:t> </a:t>
            </a:r>
            <a:r>
              <a:rPr lang="en-US" sz="3800" b="1" dirty="0" smtClean="0">
                <a:solidFill>
                  <a:srgbClr val="FF0000"/>
                </a:solidFill>
                <a:latin typeface="Arial" charset="0"/>
                <a:ea typeface="Arial" charset="0"/>
                <a:cs typeface="Arial" charset="0"/>
              </a:rPr>
              <a:t>than EU15</a:t>
            </a:r>
          </a:p>
        </p:txBody>
      </p:sp>
      <p:sp>
        <p:nvSpPr>
          <p:cNvPr id="8" name="Line 6"/>
          <p:cNvSpPr>
            <a:spLocks noChangeShapeType="1"/>
          </p:cNvSpPr>
          <p:nvPr/>
        </p:nvSpPr>
        <p:spPr bwMode="auto">
          <a:xfrm flipH="1">
            <a:off x="4293651" y="2208469"/>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 name="Line 6"/>
          <p:cNvSpPr>
            <a:spLocks noChangeShapeType="1"/>
          </p:cNvSpPr>
          <p:nvPr/>
        </p:nvSpPr>
        <p:spPr bwMode="auto">
          <a:xfrm flipH="1">
            <a:off x="2390923" y="2373105"/>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0" name="Line 6"/>
          <p:cNvSpPr>
            <a:spLocks noChangeShapeType="1"/>
          </p:cNvSpPr>
          <p:nvPr/>
        </p:nvSpPr>
        <p:spPr bwMode="auto">
          <a:xfrm flipH="1">
            <a:off x="5260347" y="2224843"/>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1" name="Line 6"/>
          <p:cNvSpPr>
            <a:spLocks noChangeShapeType="1"/>
          </p:cNvSpPr>
          <p:nvPr/>
        </p:nvSpPr>
        <p:spPr bwMode="auto">
          <a:xfrm flipH="1">
            <a:off x="5722955" y="1846855"/>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2" name="Line 6"/>
          <p:cNvSpPr>
            <a:spLocks noChangeShapeType="1"/>
          </p:cNvSpPr>
          <p:nvPr/>
        </p:nvSpPr>
        <p:spPr bwMode="auto">
          <a:xfrm flipH="1">
            <a:off x="6356920" y="2325752"/>
            <a:ext cx="292100" cy="5461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3" name="TextBox 8"/>
          <p:cNvSpPr txBox="1">
            <a:spLocks noChangeArrowheads="1"/>
          </p:cNvSpPr>
          <p:nvPr/>
        </p:nvSpPr>
        <p:spPr bwMode="auto">
          <a:xfrm>
            <a:off x="2331234" y="6639775"/>
            <a:ext cx="6057900" cy="276999"/>
          </a:xfrm>
          <a:prstGeom prst="rect">
            <a:avLst/>
          </a:prstGeom>
          <a:noFill/>
          <a:ln w="9525">
            <a:noFill/>
            <a:miter lim="800000"/>
            <a:headEnd/>
            <a:tailEnd/>
          </a:ln>
        </p:spPr>
        <p:txBody>
          <a:bodyPr>
            <a:prstTxWarp prst="textNoShape">
              <a:avLst/>
            </a:prstTxWarp>
            <a:spAutoFit/>
          </a:bodyPr>
          <a:lstStyle/>
          <a:p>
            <a:r>
              <a:rPr lang="en-US" sz="1200" dirty="0" smtClean="0"/>
              <a:t>Source: VID 2012</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pPr eaLnBrk="1" hangingPunct="1">
              <a:buFontTx/>
              <a:buNone/>
            </a:pPr>
            <a:r>
              <a:rPr lang="en-US" sz="3000" smtClean="0"/>
              <a:t>Sinn (2005): ‘Europe’s fun society is aging…fast. …. Hordes of pensioners, using the income received from the European pay-as-you-go pension systems, cruise the seven seas on luxury liners and jet off to the remotest beaches of our planet. The PAYG pension systems have made Europeans world champions in tourism and created a breathtaking infrastructure with seaside resorts and leisure centres from the Canaries to the Maldives and the beautiful Pacific Islands.’</a:t>
            </a:r>
          </a:p>
        </p:txBody>
      </p:sp>
      <p:sp>
        <p:nvSpPr>
          <p:cNvPr id="5" name="Title 1"/>
          <p:cNvSpPr>
            <a:spLocks noGrp="1"/>
          </p:cNvSpPr>
          <p:nvPr>
            <p:ph type="title"/>
          </p:nvPr>
        </p:nvSpPr>
        <p:spPr>
          <a:xfrm>
            <a:off x="457200" y="-52388"/>
            <a:ext cx="8229600" cy="1676401"/>
          </a:xfrm>
        </p:spPr>
        <p:txBody>
          <a:bodyPr/>
          <a:lstStyle/>
          <a:p>
            <a:pPr eaLnBrk="1" hangingPunct="1"/>
            <a:r>
              <a:rPr lang="en-US" sz="3600" b="1" dirty="0" smtClean="0">
                <a:solidFill>
                  <a:srgbClr val="FF0000"/>
                </a:solidFill>
              </a:rPr>
              <a:t>Background: </a:t>
            </a:r>
            <a:r>
              <a:rPr lang="cs-CZ" sz="3600" b="1" dirty="0" smtClean="0">
                <a:solidFill>
                  <a:srgbClr val="FF0000"/>
                </a:solidFill>
              </a:rPr>
              <a:t>G</a:t>
            </a:r>
            <a:r>
              <a:rPr lang="en-US" sz="3600" b="1" dirty="0" smtClean="0">
                <a:solidFill>
                  <a:srgbClr val="FF0000"/>
                </a:solidFill>
              </a:rPr>
              <a:t>rowing alarmism </a:t>
            </a:r>
            <a:br>
              <a:rPr lang="en-US" sz="3600" b="1" dirty="0" smtClean="0">
                <a:solidFill>
                  <a:srgbClr val="FF0000"/>
                </a:solidFill>
              </a:rPr>
            </a:br>
            <a:r>
              <a:rPr lang="en-US" sz="3600" b="1" dirty="0" smtClean="0">
                <a:solidFill>
                  <a:srgbClr val="FF0000"/>
                </a:solidFill>
              </a:rPr>
              <a:t>about aging</a:t>
            </a:r>
            <a:r>
              <a:rPr lang="cs-CZ" sz="3600" b="1" dirty="0" smtClean="0">
                <a:solidFill>
                  <a:srgbClr val="FF0000"/>
                </a:solidFill>
              </a:rPr>
              <a:t> </a:t>
            </a:r>
            <a:r>
              <a:rPr lang="en-US" sz="2400" b="1" dirty="0" smtClean="0">
                <a:solidFill>
                  <a:srgbClr val="FF0000"/>
                </a:solidFill>
                <a:latin typeface="Wingdings" pitchFamily="2" charset="2"/>
              </a:rPr>
              <a:t></a:t>
            </a:r>
            <a:r>
              <a:rPr lang="cs-CZ" sz="2400" b="1" dirty="0" smtClean="0">
                <a:solidFill>
                  <a:srgbClr val="FF0000"/>
                </a:solidFill>
                <a:latin typeface="Arial" charset="0"/>
              </a:rPr>
              <a:t> </a:t>
            </a:r>
            <a:r>
              <a:rPr lang="en-US" sz="3600" b="1" dirty="0" err="1" smtClean="0">
                <a:solidFill>
                  <a:srgbClr val="FF0000"/>
                </a:solidFill>
              </a:rPr>
              <a:t>gerontocratic</a:t>
            </a:r>
            <a:r>
              <a:rPr lang="en-US" sz="3600" b="1" dirty="0" smtClean="0">
                <a:solidFill>
                  <a:srgbClr val="FF0000"/>
                </a:solidFill>
              </a:rPr>
              <a:t> Europe</a:t>
            </a:r>
            <a:endParaRPr lang="en-US" sz="3600"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952816" y="647700"/>
            <a:ext cx="2463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2600" dirty="0">
              <a:latin typeface="Calibri" charset="0"/>
            </a:endParaRPr>
          </a:p>
          <a:p>
            <a:pPr algn="ctr" eaLnBrk="1" hangingPunct="1"/>
            <a:r>
              <a:rPr lang="en-US" altLang="en-US" sz="4000" b="1" dirty="0" smtClean="0">
                <a:solidFill>
                  <a:srgbClr val="FF0000"/>
                </a:solidFill>
                <a:latin typeface="Calibri" charset="0"/>
              </a:rPr>
              <a:t>Thanks    </a:t>
            </a:r>
            <a:r>
              <a:rPr lang="en-US" altLang="en-US" sz="4000" dirty="0" smtClean="0">
                <a:solidFill>
                  <a:srgbClr val="FF0000"/>
                </a:solidFill>
                <a:latin typeface="Calibri" charset="0"/>
              </a:rPr>
              <a:t> </a:t>
            </a:r>
            <a:endParaRPr lang="en-US" altLang="en-US" sz="4000" dirty="0">
              <a:solidFill>
                <a:srgbClr val="FF0000"/>
              </a:solidFill>
              <a:latin typeface="Calibri" charset="0"/>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3968" y="117288"/>
            <a:ext cx="49403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22520" y="5841506"/>
            <a:ext cx="8483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smtClean="0"/>
              <a:t>Oxford blog for demographers:</a:t>
            </a:r>
            <a:r>
              <a:rPr lang="en-US" altLang="en-US" sz="1600" dirty="0"/>
              <a:t> </a:t>
            </a:r>
            <a:r>
              <a:rPr lang="en-US" altLang="en-US" sz="1400" u="sng" dirty="0"/>
              <a:t>http://www.openpop.org/?</a:t>
            </a:r>
            <a:r>
              <a:rPr lang="en-US" altLang="en-US" sz="1400" u="sng" dirty="0" smtClean="0"/>
              <a:t>p=583</a:t>
            </a:r>
          </a:p>
          <a:p>
            <a:pPr eaLnBrk="1" hangingPunct="1"/>
            <a:r>
              <a:rPr lang="en-US" altLang="en-US" sz="1600" i="1" dirty="0"/>
              <a:t>OECD Insights </a:t>
            </a:r>
            <a:r>
              <a:rPr lang="en-US" altLang="en-US" sz="1600" dirty="0"/>
              <a:t>on the study</a:t>
            </a:r>
            <a:r>
              <a:rPr lang="en-US" altLang="en-US" sz="1600" i="1" dirty="0"/>
              <a:t>: </a:t>
            </a:r>
            <a:r>
              <a:rPr lang="en-US" altLang="en-US" sz="1400" i="1" u="sng" dirty="0" smtClean="0">
                <a:hlinkClick r:id="rId3"/>
              </a:rPr>
              <a:t>http</a:t>
            </a:r>
            <a:r>
              <a:rPr lang="en-US" altLang="en-US" sz="1400" i="1" u="sng" dirty="0">
                <a:hlinkClick r:id="rId3"/>
              </a:rPr>
              <a:t>://insightsblog.oecdcode.org/?p=6142</a:t>
            </a:r>
            <a:endParaRPr lang="en-US" altLang="en-US" sz="1400" i="1" u="sng" dirty="0"/>
          </a:p>
          <a:p>
            <a:pPr eaLnBrk="1" hangingPunct="1"/>
            <a:endParaRPr lang="en-US" altLang="en-US" sz="1800" u="sng" dirty="0"/>
          </a:p>
        </p:txBody>
      </p:sp>
      <p:sp>
        <p:nvSpPr>
          <p:cNvPr id="9" name="TextBox 3"/>
          <p:cNvSpPr txBox="1">
            <a:spLocks noChangeArrowheads="1"/>
          </p:cNvSpPr>
          <p:nvPr/>
        </p:nvSpPr>
        <p:spPr bwMode="auto">
          <a:xfrm>
            <a:off x="2950876" y="5166872"/>
            <a:ext cx="668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dirty="0"/>
              <a:t>Vanhuysse, </a:t>
            </a:r>
            <a:r>
              <a:rPr lang="en-US" altLang="en-US" sz="1400" dirty="0" smtClean="0"/>
              <a:t>P. </a:t>
            </a:r>
            <a:r>
              <a:rPr lang="en-US" altLang="en-US" sz="1400" dirty="0"/>
              <a:t>(2013), </a:t>
            </a:r>
            <a:r>
              <a:rPr lang="en-US" altLang="en-US" sz="1400" i="1" dirty="0"/>
              <a:t>Intergenerational Justice in Aging Societies: A Cross-national Comparison of 29 OECD Countries, </a:t>
            </a:r>
            <a:r>
              <a:rPr lang="en-US" altLang="en-US" sz="1400" dirty="0" err="1"/>
              <a:t>Gütersloh</a:t>
            </a:r>
            <a:r>
              <a:rPr lang="en-US" altLang="en-US" sz="1400" dirty="0"/>
              <a:t>: </a:t>
            </a:r>
            <a:r>
              <a:rPr lang="en-US" altLang="en-US" sz="1400" u="sng" dirty="0"/>
              <a:t>Bertelsmann </a:t>
            </a:r>
            <a:r>
              <a:rPr lang="en-US" altLang="en-US" sz="1400" u="sng" dirty="0" err="1"/>
              <a:t>Stiftung</a:t>
            </a:r>
            <a:r>
              <a:rPr lang="en-US" altLang="en-US" sz="1400" u="sng" dirty="0"/>
              <a:t>.</a:t>
            </a:r>
          </a:p>
        </p:txBody>
      </p:sp>
      <p:sp>
        <p:nvSpPr>
          <p:cNvPr id="10" name="TextBox 4"/>
          <p:cNvSpPr txBox="1">
            <a:spLocks noChangeArrowheads="1"/>
          </p:cNvSpPr>
          <p:nvPr/>
        </p:nvSpPr>
        <p:spPr bwMode="auto">
          <a:xfrm>
            <a:off x="61049" y="1859269"/>
            <a:ext cx="4241800" cy="1292662"/>
          </a:xfrm>
          <a:prstGeom prst="rect">
            <a:avLst/>
          </a:prstGeom>
          <a:noFill/>
          <a:ln w="9525">
            <a:noFill/>
            <a:miter lim="800000"/>
            <a:headEnd/>
            <a:tailEnd/>
          </a:ln>
        </p:spPr>
        <p:txBody>
          <a:bodyPr wrap="square">
            <a:spAutoFit/>
          </a:bodyPr>
          <a:lstStyle/>
          <a:p>
            <a:pPr algn="ctr"/>
            <a:r>
              <a:rPr lang="en-US" dirty="0"/>
              <a:t>Pieter </a:t>
            </a:r>
            <a:r>
              <a:rPr lang="en-US" dirty="0" smtClean="0"/>
              <a:t>Vanhuysse</a:t>
            </a:r>
          </a:p>
          <a:p>
            <a:pPr algn="ctr"/>
            <a:r>
              <a:rPr lang="da-DK" sz="1600" dirty="0" smtClean="0"/>
              <a:t>Professor of </a:t>
            </a:r>
            <a:r>
              <a:rPr lang="da-DK" sz="1600" dirty="0" err="1" smtClean="0"/>
              <a:t>Comparative</a:t>
            </a:r>
            <a:r>
              <a:rPr lang="da-DK" sz="1600" dirty="0" smtClean="0"/>
              <a:t> </a:t>
            </a:r>
            <a:r>
              <a:rPr lang="da-DK" sz="1600" dirty="0" err="1" smtClean="0"/>
              <a:t>Welfare</a:t>
            </a:r>
            <a:r>
              <a:rPr lang="da-DK" sz="1600" dirty="0" smtClean="0"/>
              <a:t> State Research</a:t>
            </a:r>
          </a:p>
          <a:p>
            <a:pPr algn="ctr"/>
            <a:r>
              <a:rPr lang="da-DK" sz="1600" dirty="0" err="1" smtClean="0"/>
              <a:t>University</a:t>
            </a:r>
            <a:r>
              <a:rPr lang="da-DK" sz="1600" dirty="0" smtClean="0"/>
              <a:t> of Southern Denmark</a:t>
            </a:r>
          </a:p>
          <a:p>
            <a:pPr algn="ctr"/>
            <a:r>
              <a:rPr lang="da-DK" sz="1400" dirty="0" smtClean="0">
                <a:hlinkClick r:id="rId4"/>
              </a:rPr>
              <a:t>vanhuysse@sam.sdu.dk</a:t>
            </a:r>
            <a:endParaRPr lang="da-DK" sz="1400" dirty="0" smtClean="0"/>
          </a:p>
          <a:p>
            <a:pPr algn="ctr"/>
            <a:r>
              <a:rPr lang="en-US" sz="1400" dirty="0" smtClean="0">
                <a:hlinkClick r:id="rId5"/>
              </a:rPr>
              <a:t>http</a:t>
            </a:r>
            <a:r>
              <a:rPr lang="en-US" sz="1400" dirty="0">
                <a:hlinkClick r:id="rId5"/>
              </a:rPr>
              <a:t>://www.sam.sdu.dk/ansat/vanhuysse</a:t>
            </a:r>
            <a:endParaRPr lang="en-US" sz="1400" i="1" dirty="0"/>
          </a:p>
        </p:txBody>
      </p:sp>
    </p:spTree>
    <p:extLst>
      <p:ext uri="{BB962C8B-B14F-4D97-AF65-F5344CB8AC3E}">
        <p14:creationId xmlns:p14="http://schemas.microsoft.com/office/powerpoint/2010/main" val="1925428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38150"/>
            <a:ext cx="9144000" cy="974725"/>
          </a:xfrm>
        </p:spPr>
        <p:txBody>
          <a:bodyPr rtlCol="0">
            <a:normAutofit fontScale="90000"/>
          </a:bodyPr>
          <a:lstStyle/>
          <a:p>
            <a:pPr eaLnBrk="1" fontAlgn="auto" hangingPunct="1">
              <a:spcAft>
                <a:spcPts val="0"/>
              </a:spcAft>
              <a:defRPr/>
            </a:pPr>
            <a:r>
              <a:rPr lang="en-US" sz="4000" b="1" i="1" dirty="0">
                <a:solidFill>
                  <a:srgbClr val="FF0000"/>
                </a:solidFill>
              </a:rPr>
              <a:t>Early </a:t>
            </a:r>
            <a:r>
              <a:rPr lang="en-US" sz="4000" b="1" i="1" dirty="0" smtClean="0">
                <a:solidFill>
                  <a:srgbClr val="FF0000"/>
                </a:solidFill>
              </a:rPr>
              <a:t>choices and subsequent pathways towards </a:t>
            </a:r>
            <a:r>
              <a:rPr lang="en-US" sz="4000" b="1" i="1" u="sng" dirty="0" smtClean="0">
                <a:solidFill>
                  <a:srgbClr val="FF0000"/>
                </a:solidFill>
              </a:rPr>
              <a:t>E</a:t>
            </a:r>
            <a:r>
              <a:rPr lang="en-US" sz="4000" b="1" i="1" dirty="0" smtClean="0">
                <a:solidFill>
                  <a:srgbClr val="FF0000"/>
                </a:solidFill>
              </a:rPr>
              <a:t>lderly </a:t>
            </a:r>
            <a:r>
              <a:rPr lang="en-US" sz="4000" b="1" i="1" u="sng" dirty="0" smtClean="0">
                <a:solidFill>
                  <a:srgbClr val="FF0000"/>
                </a:solidFill>
              </a:rPr>
              <a:t>B</a:t>
            </a:r>
            <a:r>
              <a:rPr lang="en-US" sz="4000" b="1" i="1" dirty="0" smtClean="0">
                <a:solidFill>
                  <a:srgbClr val="FF0000"/>
                </a:solidFill>
              </a:rPr>
              <a:t>ias in </a:t>
            </a:r>
            <a:r>
              <a:rPr lang="en-US" sz="4000" b="1" i="1" u="sng" dirty="0" smtClean="0">
                <a:solidFill>
                  <a:srgbClr val="FF0000"/>
                </a:solidFill>
              </a:rPr>
              <a:t>S</a:t>
            </a:r>
            <a:r>
              <a:rPr lang="en-US" sz="4000" b="1" i="1" dirty="0" smtClean="0">
                <a:solidFill>
                  <a:srgbClr val="FF0000"/>
                </a:solidFill>
              </a:rPr>
              <a:t>ocial </a:t>
            </a:r>
            <a:r>
              <a:rPr lang="en-US" sz="4000" b="1" i="1" u="sng" dirty="0" smtClean="0">
                <a:solidFill>
                  <a:srgbClr val="FF0000"/>
                </a:solidFill>
              </a:rPr>
              <a:t>S</a:t>
            </a:r>
            <a:r>
              <a:rPr lang="en-US" sz="4000" b="1" i="1" dirty="0" smtClean="0">
                <a:solidFill>
                  <a:srgbClr val="FF0000"/>
                </a:solidFill>
              </a:rPr>
              <a:t>pending  </a:t>
            </a:r>
            <a:endParaRPr lang="en-US" sz="4000" b="1" dirty="0">
              <a:solidFill>
                <a:srgbClr val="FF0000"/>
              </a:solidFill>
            </a:endParaRPr>
          </a:p>
        </p:txBody>
      </p:sp>
      <p:sp>
        <p:nvSpPr>
          <p:cNvPr id="2" name="Line 3"/>
          <p:cNvSpPr>
            <a:spLocks noChangeShapeType="1"/>
          </p:cNvSpPr>
          <p:nvPr/>
        </p:nvSpPr>
        <p:spPr bwMode="auto">
          <a:xfrm>
            <a:off x="762000" y="5638800"/>
            <a:ext cx="7924800" cy="0"/>
          </a:xfrm>
          <a:prstGeom prst="line">
            <a:avLst/>
          </a:prstGeom>
          <a:noFill/>
          <a:ln w="76200">
            <a:solidFill>
              <a:schemeClr val="tx1"/>
            </a:solidFill>
            <a:round/>
            <a:headEnd/>
            <a:tailEnd type="triangle" w="med" len="med"/>
          </a:ln>
        </p:spPr>
        <p:txBody>
          <a:bodyPr lIns="101370" tIns="50685" rIns="101370" bIns="50685">
            <a:spAutoFit/>
          </a:bodyPr>
          <a:lstStyle/>
          <a:p>
            <a:endParaRPr lang="en-US"/>
          </a:p>
        </p:txBody>
      </p:sp>
      <p:sp>
        <p:nvSpPr>
          <p:cNvPr id="18435" name="Text Box 4"/>
          <p:cNvSpPr txBox="1">
            <a:spLocks noChangeArrowheads="1"/>
          </p:cNvSpPr>
          <p:nvPr/>
        </p:nvSpPr>
        <p:spPr bwMode="auto">
          <a:xfrm>
            <a:off x="266700" y="5842000"/>
            <a:ext cx="3322638" cy="353711"/>
          </a:xfrm>
          <a:prstGeom prst="rect">
            <a:avLst/>
          </a:prstGeom>
          <a:noFill/>
          <a:ln w="9525">
            <a:noFill/>
            <a:miter lim="800000"/>
            <a:headEnd/>
            <a:tailEnd/>
          </a:ln>
        </p:spPr>
        <p:txBody>
          <a:bodyPr lIns="101370" tIns="50685" rIns="101370" bIns="50685">
            <a:spAutoFit/>
          </a:bodyPr>
          <a:lstStyle/>
          <a:p>
            <a:pPr defTabSz="1014413" eaLnBrk="0" hangingPunct="0">
              <a:lnSpc>
                <a:spcPct val="50000"/>
              </a:lnSpc>
              <a:spcBef>
                <a:spcPct val="50000"/>
              </a:spcBef>
            </a:pPr>
            <a:r>
              <a:rPr lang="en-US" sz="2800" b="1" dirty="0"/>
              <a:t>t1 </a:t>
            </a:r>
            <a:r>
              <a:rPr lang="en-US" sz="2800" b="1" dirty="0" smtClean="0"/>
              <a:t>(early 1990s)</a:t>
            </a:r>
            <a:endParaRPr lang="en-US" sz="2800" b="1" dirty="0"/>
          </a:p>
        </p:txBody>
      </p:sp>
      <p:sp>
        <p:nvSpPr>
          <p:cNvPr id="18436" name="Oval 7"/>
          <p:cNvSpPr>
            <a:spLocks noChangeArrowheads="1"/>
          </p:cNvSpPr>
          <p:nvPr/>
        </p:nvSpPr>
        <p:spPr bwMode="auto">
          <a:xfrm>
            <a:off x="609600" y="2819400"/>
            <a:ext cx="1981200" cy="1905000"/>
          </a:xfrm>
          <a:prstGeom prst="ellipse">
            <a:avLst/>
          </a:prstGeom>
          <a:noFill/>
          <a:ln w="9525">
            <a:noFill/>
            <a:round/>
            <a:headEnd/>
            <a:tailEnd/>
          </a:ln>
        </p:spPr>
        <p:txBody>
          <a:bodyPr wrap="none" lIns="101370" tIns="50685" rIns="101370" bIns="50685" anchor="ctr">
            <a:spAutoFit/>
          </a:bodyPr>
          <a:lstStyle/>
          <a:p>
            <a:endParaRPr lang="en-GB"/>
          </a:p>
        </p:txBody>
      </p:sp>
      <p:sp>
        <p:nvSpPr>
          <p:cNvPr id="18437" name="Text Box 8"/>
          <p:cNvSpPr txBox="1">
            <a:spLocks noChangeArrowheads="1"/>
          </p:cNvSpPr>
          <p:nvPr/>
        </p:nvSpPr>
        <p:spPr bwMode="auto">
          <a:xfrm>
            <a:off x="415925" y="3516313"/>
            <a:ext cx="2362200" cy="1028767"/>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b="1" i="1" dirty="0">
                <a:cs typeface="Times New Roman" pitchFamily="18" charset="0"/>
              </a:rPr>
              <a:t>Non-elderly </a:t>
            </a:r>
            <a:r>
              <a:rPr lang="en-US" sz="2800" b="1" dirty="0">
                <a:cs typeface="Times New Roman" pitchFamily="18" charset="0"/>
              </a:rPr>
              <a:t>retirement </a:t>
            </a:r>
            <a:r>
              <a:rPr lang="en-US" sz="2800" b="1" dirty="0" smtClean="0">
                <a:cs typeface="Times New Roman" pitchFamily="18" charset="0"/>
              </a:rPr>
              <a:t>booms</a:t>
            </a:r>
            <a:endParaRPr lang="en-US" sz="2800" b="1" dirty="0">
              <a:cs typeface="Times New Roman" pitchFamily="18" charset="0"/>
            </a:endParaRPr>
          </a:p>
        </p:txBody>
      </p:sp>
      <p:sp>
        <p:nvSpPr>
          <p:cNvPr id="18438" name="Line 9"/>
          <p:cNvSpPr>
            <a:spLocks noChangeShapeType="1"/>
          </p:cNvSpPr>
          <p:nvPr/>
        </p:nvSpPr>
        <p:spPr bwMode="auto">
          <a:xfrm flipH="1" flipV="1">
            <a:off x="2209800" y="3733800"/>
            <a:ext cx="457200" cy="76200"/>
          </a:xfrm>
          <a:prstGeom prst="line">
            <a:avLst/>
          </a:prstGeom>
          <a:noFill/>
          <a:ln w="9525">
            <a:noFill/>
            <a:round/>
            <a:headEnd/>
            <a:tailEnd type="triangle" w="med" len="med"/>
          </a:ln>
        </p:spPr>
        <p:txBody>
          <a:bodyPr lIns="101370" tIns="50685" rIns="101370" bIns="50685">
            <a:spAutoFit/>
          </a:bodyPr>
          <a:lstStyle/>
          <a:p>
            <a:endParaRPr lang="en-US"/>
          </a:p>
        </p:txBody>
      </p:sp>
      <p:sp>
        <p:nvSpPr>
          <p:cNvPr id="18442" name="Line 10"/>
          <p:cNvSpPr>
            <a:spLocks noChangeShapeType="1"/>
          </p:cNvSpPr>
          <p:nvPr/>
        </p:nvSpPr>
        <p:spPr bwMode="auto">
          <a:xfrm>
            <a:off x="2330450" y="3849688"/>
            <a:ext cx="1219200" cy="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8444" name="Line 12"/>
          <p:cNvSpPr>
            <a:spLocks noChangeShapeType="1"/>
          </p:cNvSpPr>
          <p:nvPr/>
        </p:nvSpPr>
        <p:spPr bwMode="auto">
          <a:xfrm>
            <a:off x="2492375" y="4740275"/>
            <a:ext cx="996950" cy="471488"/>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8441" name="Text Box 13"/>
          <p:cNvSpPr txBox="1">
            <a:spLocks noChangeArrowheads="1"/>
          </p:cNvSpPr>
          <p:nvPr/>
        </p:nvSpPr>
        <p:spPr bwMode="auto">
          <a:xfrm>
            <a:off x="7010400" y="5038725"/>
            <a:ext cx="1828800" cy="31591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a:latin typeface="Arial Narrow" pitchFamily="34" charset="0"/>
              </a:rPr>
              <a:t>time</a:t>
            </a:r>
          </a:p>
        </p:txBody>
      </p:sp>
      <p:sp>
        <p:nvSpPr>
          <p:cNvPr id="3" name="Text Box 14"/>
          <p:cNvSpPr txBox="1">
            <a:spLocks noChangeArrowheads="1"/>
          </p:cNvSpPr>
          <p:nvPr/>
        </p:nvSpPr>
        <p:spPr bwMode="auto">
          <a:xfrm>
            <a:off x="6096000" y="2852738"/>
            <a:ext cx="2439988" cy="749300"/>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7200" b="1" i="1">
                <a:solidFill>
                  <a:schemeClr val="bg1"/>
                </a:solidFill>
                <a:latin typeface="Arial Narrow" pitchFamily="34" charset="0"/>
              </a:rPr>
              <a:t>… </a:t>
            </a:r>
            <a:r>
              <a:rPr lang="en-US" sz="4400" b="1" i="1">
                <a:solidFill>
                  <a:schemeClr val="bg1"/>
                </a:solidFill>
                <a:latin typeface="Arial Narrow" pitchFamily="34" charset="0"/>
              </a:rPr>
              <a:t>?</a:t>
            </a:r>
          </a:p>
        </p:txBody>
      </p:sp>
      <p:sp>
        <p:nvSpPr>
          <p:cNvPr id="4" name="Text Box 4"/>
          <p:cNvSpPr txBox="1">
            <a:spLocks noChangeArrowheads="1"/>
          </p:cNvSpPr>
          <p:nvPr/>
        </p:nvSpPr>
        <p:spPr bwMode="auto">
          <a:xfrm>
            <a:off x="2953811" y="5842000"/>
            <a:ext cx="2616200" cy="569154"/>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dirty="0"/>
              <a:t>t2 </a:t>
            </a:r>
            <a:r>
              <a:rPr lang="en-US" sz="2800" b="1" dirty="0" smtClean="0"/>
              <a:t>(mid 1990s-late 2000s)</a:t>
            </a:r>
            <a:endParaRPr lang="en-US" sz="2800" b="1" dirty="0"/>
          </a:p>
        </p:txBody>
      </p:sp>
      <p:sp>
        <p:nvSpPr>
          <p:cNvPr id="18445" name="Text Box 4"/>
          <p:cNvSpPr txBox="1">
            <a:spLocks noChangeArrowheads="1"/>
          </p:cNvSpPr>
          <p:nvPr/>
        </p:nvSpPr>
        <p:spPr bwMode="auto">
          <a:xfrm>
            <a:off x="6156068" y="5815013"/>
            <a:ext cx="1897143" cy="569154"/>
          </a:xfrm>
          <a:prstGeom prst="rect">
            <a:avLst/>
          </a:prstGeom>
          <a:noFill/>
          <a:ln w="9525">
            <a:noFill/>
            <a:miter lim="800000"/>
            <a:headEnd/>
            <a:tailEnd/>
          </a:ln>
        </p:spPr>
        <p:txBody>
          <a:bodyPr wrap="square" lIns="101370" tIns="50685" rIns="101370" bIns="50685">
            <a:spAutoFit/>
          </a:bodyPr>
          <a:lstStyle/>
          <a:p>
            <a:pPr defTabSz="1014413" eaLnBrk="0" hangingPunct="0">
              <a:lnSpc>
                <a:spcPct val="50000"/>
              </a:lnSpc>
              <a:spcBef>
                <a:spcPct val="50000"/>
              </a:spcBef>
            </a:pPr>
            <a:r>
              <a:rPr lang="en-US" sz="2800" b="1" dirty="0" smtClean="0"/>
              <a:t>t3 (current decade)</a:t>
            </a:r>
            <a:endParaRPr lang="en-US" sz="2800" b="1" dirty="0"/>
          </a:p>
        </p:txBody>
      </p:sp>
      <p:sp>
        <p:nvSpPr>
          <p:cNvPr id="21" name="Freeform 15"/>
          <p:cNvSpPr>
            <a:spLocks/>
          </p:cNvSpPr>
          <p:nvPr/>
        </p:nvSpPr>
        <p:spPr bwMode="auto">
          <a:xfrm rot="-1689829">
            <a:off x="3702050" y="2060575"/>
            <a:ext cx="2998788" cy="2587625"/>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round/>
            <a:headEnd/>
            <a:tailEnd type="triangle" w="med" len="med"/>
          </a:ln>
        </p:spPr>
        <p:txBody>
          <a:bodyPr lIns="101370" tIns="50685" rIns="101370" bIns="50685">
            <a:spAutoFit/>
          </a:bodyPr>
          <a:lstStyle/>
          <a:p>
            <a:endParaRPr lang="en-US"/>
          </a:p>
        </p:txBody>
      </p:sp>
      <p:sp>
        <p:nvSpPr>
          <p:cNvPr id="24" name="Freeform 15"/>
          <p:cNvSpPr>
            <a:spLocks/>
          </p:cNvSpPr>
          <p:nvPr/>
        </p:nvSpPr>
        <p:spPr bwMode="auto">
          <a:xfrm rot="-1689829">
            <a:off x="5944651" y="1968500"/>
            <a:ext cx="2998788" cy="2586038"/>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prstDash val="sysDash"/>
            <a:round/>
            <a:headEnd/>
            <a:tailEnd type="triangle" w="med" len="med"/>
          </a:ln>
        </p:spPr>
        <p:txBody>
          <a:bodyPr lIns="101370" tIns="50685" rIns="101370" bIns="50685">
            <a:spAutoFit/>
          </a:bodyPr>
          <a:lstStyle/>
          <a:p>
            <a:endParaRPr lang="en-US"/>
          </a:p>
        </p:txBody>
      </p:sp>
      <p:sp>
        <p:nvSpPr>
          <p:cNvPr id="18448" name="TextBox 25"/>
          <p:cNvSpPr txBox="1">
            <a:spLocks noChangeArrowheads="1"/>
          </p:cNvSpPr>
          <p:nvPr/>
        </p:nvSpPr>
        <p:spPr bwMode="auto">
          <a:xfrm>
            <a:off x="2146533" y="1783223"/>
            <a:ext cx="3142190" cy="584200"/>
          </a:xfrm>
          <a:prstGeom prst="rect">
            <a:avLst/>
          </a:prstGeom>
          <a:noFill/>
          <a:ln w="9525">
            <a:noFill/>
            <a:miter lim="800000"/>
            <a:headEnd/>
            <a:tailEnd/>
          </a:ln>
        </p:spPr>
        <p:txBody>
          <a:bodyPr wrap="square">
            <a:spAutoFit/>
          </a:bodyPr>
          <a:lstStyle/>
          <a:p>
            <a:pPr algn="ctr"/>
            <a:r>
              <a:rPr lang="en-US" sz="3200" b="1" i="1" u="sng" dirty="0" err="1" smtClean="0"/>
              <a:t>EBiSS</a:t>
            </a:r>
            <a:r>
              <a:rPr lang="en-US" sz="3200" b="1" u="sng" dirty="0" smtClean="0"/>
              <a:t>       </a:t>
            </a:r>
            <a:endParaRPr lang="en-US" sz="3200" b="1" u="sng" dirty="0"/>
          </a:p>
        </p:txBody>
      </p:sp>
      <p:sp>
        <p:nvSpPr>
          <p:cNvPr id="22" name="Line 10"/>
          <p:cNvSpPr>
            <a:spLocks noChangeShapeType="1"/>
          </p:cNvSpPr>
          <p:nvPr/>
        </p:nvSpPr>
        <p:spPr bwMode="auto">
          <a:xfrm flipV="1">
            <a:off x="3997325" y="2679700"/>
            <a:ext cx="0" cy="731838"/>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18" name="Text Box 4"/>
          <p:cNvSpPr txBox="1">
            <a:spLocks noChangeArrowheads="1"/>
          </p:cNvSpPr>
          <p:nvPr/>
        </p:nvSpPr>
        <p:spPr bwMode="auto">
          <a:xfrm>
            <a:off x="8245646" y="5826305"/>
            <a:ext cx="795721" cy="353711"/>
          </a:xfrm>
          <a:prstGeom prst="rect">
            <a:avLst/>
          </a:prstGeom>
          <a:noFill/>
          <a:ln w="9525">
            <a:noFill/>
            <a:miter lim="800000"/>
            <a:headEnd/>
            <a:tailEnd/>
          </a:ln>
        </p:spPr>
        <p:txBody>
          <a:bodyPr wrap="square" lIns="101370" tIns="50685" rIns="101370" bIns="50685">
            <a:spAutoFit/>
          </a:bodyPr>
          <a:lstStyle/>
          <a:p>
            <a:pPr defTabSz="1014413" eaLnBrk="0" hangingPunct="0">
              <a:lnSpc>
                <a:spcPct val="50000"/>
              </a:lnSpc>
              <a:spcBef>
                <a:spcPct val="50000"/>
              </a:spcBef>
            </a:pPr>
            <a:r>
              <a:rPr lang="en-US" sz="2800" b="1" dirty="0" smtClean="0"/>
              <a:t>t4…</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58738"/>
            <a:ext cx="8229600" cy="1143001"/>
          </a:xfrm>
        </p:spPr>
        <p:txBody>
          <a:bodyPr/>
          <a:lstStyle/>
          <a:p>
            <a:pPr eaLnBrk="1" hangingPunct="1"/>
            <a:r>
              <a:rPr lang="en-US" b="1" dirty="0" smtClean="0">
                <a:solidFill>
                  <a:srgbClr val="FF0000"/>
                </a:solidFill>
              </a:rPr>
              <a:t>Early Choices: </a:t>
            </a:r>
            <a:r>
              <a:rPr lang="en-US" sz="6600" b="1" i="1" dirty="0" smtClean="0">
                <a:solidFill>
                  <a:srgbClr val="FF0000"/>
                </a:solidFill>
              </a:rPr>
              <a:t>t</a:t>
            </a:r>
            <a:r>
              <a:rPr lang="en-US" b="1" i="1" dirty="0" smtClean="0">
                <a:solidFill>
                  <a:srgbClr val="FF0000"/>
                </a:solidFill>
              </a:rPr>
              <a:t>1 </a:t>
            </a:r>
            <a:endParaRPr lang="en-US" b="1" dirty="0" smtClean="0">
              <a:solidFill>
                <a:srgbClr val="FF0000"/>
              </a:solidFill>
            </a:endParaRPr>
          </a:p>
        </p:txBody>
      </p:sp>
      <p:sp>
        <p:nvSpPr>
          <p:cNvPr id="29698" name="Content Placeholder 2"/>
          <p:cNvSpPr>
            <a:spLocks noGrp="1"/>
          </p:cNvSpPr>
          <p:nvPr>
            <p:ph idx="1"/>
          </p:nvPr>
        </p:nvSpPr>
        <p:spPr>
          <a:xfrm>
            <a:off x="282243" y="1034101"/>
            <a:ext cx="8641624" cy="5673725"/>
          </a:xfrm>
        </p:spPr>
        <p:txBody>
          <a:bodyPr/>
          <a:lstStyle/>
          <a:p>
            <a:pPr eaLnBrk="1" hangingPunct="1">
              <a:buFont typeface="Wingdings" pitchFamily="2" charset="2"/>
              <a:buChar char=""/>
            </a:pPr>
            <a:r>
              <a:rPr lang="en-US" sz="2800" dirty="0" smtClean="0">
                <a:solidFill>
                  <a:srgbClr val="FF0000"/>
                </a:solidFill>
              </a:rPr>
              <a:t>HU, PL: ‘</a:t>
            </a:r>
            <a:r>
              <a:rPr lang="en-US" sz="2800" dirty="0" smtClean="0"/>
              <a:t>Great Abnormal Pensioner Booms’ - despite young and slowly aging populations (Vanhuysse 2006)</a:t>
            </a:r>
          </a:p>
          <a:p>
            <a:pPr eaLnBrk="1" hangingPunct="1">
              <a:buFont typeface="Wingdings" pitchFamily="2" charset="2"/>
              <a:buChar char="è"/>
            </a:pPr>
            <a:r>
              <a:rPr lang="en-US" sz="2800" dirty="0" smtClean="0"/>
              <a:t>1989-96: Nr. 60-plussers stable in HU, +10% in PL, yet Nr. “old-age” pensioners up resp. </a:t>
            </a:r>
            <a:r>
              <a:rPr lang="en-US" sz="2800" b="1" dirty="0" smtClean="0"/>
              <a:t>20% and 46% </a:t>
            </a:r>
            <a:r>
              <a:rPr lang="en-US" sz="2800" dirty="0" smtClean="0"/>
              <a:t>&amp; Nr. “disability” pensioners up resp. </a:t>
            </a:r>
            <a:r>
              <a:rPr lang="en-US" sz="2800" b="1" dirty="0" smtClean="0"/>
              <a:t>50% and 22%</a:t>
            </a:r>
            <a:endParaRPr lang="en-US" sz="2400" dirty="0" smtClean="0"/>
          </a:p>
          <a:p>
            <a:pPr eaLnBrk="1" hangingPunct="1"/>
            <a:r>
              <a:rPr lang="en-US" sz="2800" dirty="0" smtClean="0"/>
              <a:t> </a:t>
            </a:r>
            <a:r>
              <a:rPr lang="en-US" sz="2800" dirty="0" smtClean="0">
                <a:solidFill>
                  <a:srgbClr val="FF0000"/>
                </a:solidFill>
              </a:rPr>
              <a:t>CZ(/SK):</a:t>
            </a:r>
            <a:r>
              <a:rPr lang="en-US" sz="2800" dirty="0" smtClean="0"/>
              <a:t> Older society, with near-zero unemployment</a:t>
            </a:r>
            <a:endParaRPr lang="en-US" sz="2800" dirty="0" smtClean="0">
              <a:solidFill>
                <a:srgbClr val="FF0000"/>
              </a:solidFill>
            </a:endParaRPr>
          </a:p>
          <a:p>
            <a:pPr eaLnBrk="1" hangingPunct="1">
              <a:buNone/>
            </a:pPr>
            <a:r>
              <a:rPr lang="en-US" sz="2800" dirty="0" err="1" smtClean="0">
                <a:latin typeface="Wingdings"/>
                <a:ea typeface="Wingdings"/>
                <a:cs typeface="Wingdings"/>
              </a:rPr>
              <a:t></a:t>
            </a:r>
            <a:r>
              <a:rPr lang="en-US" sz="2800" dirty="0" smtClean="0">
                <a:latin typeface="Wingdings"/>
                <a:ea typeface="Wingdings"/>
                <a:cs typeface="Wingdings"/>
              </a:rPr>
              <a:t> </a:t>
            </a:r>
            <a:r>
              <a:rPr lang="en-US" sz="2800" dirty="0" smtClean="0"/>
              <a:t>Pensioners as % of voters: </a:t>
            </a:r>
            <a:r>
              <a:rPr lang="en-US" sz="2800" u="sng" dirty="0" smtClean="0"/>
              <a:t>up </a:t>
            </a:r>
            <a:r>
              <a:rPr lang="en-US" sz="2800" b="1" u="sng" dirty="0" smtClean="0"/>
              <a:t>32 to 40% </a:t>
            </a:r>
            <a:r>
              <a:rPr lang="en-US" sz="2800" u="sng" dirty="0" smtClean="0"/>
              <a:t>(HU) and </a:t>
            </a:r>
            <a:r>
              <a:rPr lang="en-US" sz="2800" b="1" u="sng" dirty="0" smtClean="0"/>
              <a:t>26 to 34% </a:t>
            </a:r>
            <a:r>
              <a:rPr lang="en-US" sz="2800" u="sng" dirty="0" smtClean="0"/>
              <a:t>(PL) in just 7 years (stable at </a:t>
            </a:r>
            <a:r>
              <a:rPr lang="en-US" sz="2800" b="1" u="sng" dirty="0" smtClean="0"/>
              <a:t>40%</a:t>
            </a:r>
            <a:r>
              <a:rPr lang="en-US" sz="2800" u="sng" dirty="0" smtClean="0"/>
              <a:t> in CZ</a:t>
            </a:r>
            <a:r>
              <a:rPr lang="en-US" sz="2800" dirty="0" smtClean="0"/>
              <a:t>)</a:t>
            </a:r>
          </a:p>
          <a:p>
            <a:pPr eaLnBrk="1" hangingPunct="1">
              <a:buNone/>
            </a:pPr>
            <a:r>
              <a:rPr lang="en-US" sz="4000" dirty="0" smtClean="0"/>
              <a:t>t</a:t>
            </a:r>
            <a:r>
              <a:rPr lang="en-US" sz="2800" dirty="0" smtClean="0"/>
              <a:t>1: ‘Policies </a:t>
            </a:r>
            <a:r>
              <a:rPr lang="en-US" sz="2800" i="1" dirty="0" smtClean="0"/>
              <a:t>create</a:t>
            </a:r>
            <a:r>
              <a:rPr lang="en-US" sz="2800" dirty="0" smtClean="0"/>
              <a:t> politics’: </a:t>
            </a:r>
            <a:r>
              <a:rPr lang="en-US" sz="2800" b="1" dirty="0" smtClean="0"/>
              <a:t>pensioner constituencies in HU, PL grew as result of pensioner favoring policies </a:t>
            </a:r>
            <a:r>
              <a:rPr lang="en-US" sz="2800" dirty="0" smtClean="0"/>
              <a:t>– </a:t>
            </a:r>
            <a:r>
              <a:rPr lang="en-US" sz="2800" i="1" dirty="0" smtClean="0"/>
              <a:t>not the other way around</a:t>
            </a:r>
            <a:r>
              <a:rPr lang="en-US" sz="2600" dirty="0" smtClean="0"/>
              <a:t>. </a:t>
            </a:r>
          </a:p>
          <a:p>
            <a:pPr eaLnBrk="1" hangingPunct="1">
              <a:buNone/>
            </a:pP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34938" y="97197"/>
            <a:ext cx="8748712" cy="1150937"/>
          </a:xfrm>
        </p:spPr>
        <p:txBody>
          <a:bodyPr rtlCol="0">
            <a:normAutofit fontScale="90000"/>
          </a:bodyPr>
          <a:lstStyle/>
          <a:p>
            <a:pPr eaLnBrk="1" fontAlgn="auto" hangingPunct="1">
              <a:spcAft>
                <a:spcPts val="0"/>
              </a:spcAft>
              <a:defRPr/>
            </a:pPr>
            <a:r>
              <a:rPr lang="en-US" sz="3778" b="1" dirty="0" smtClean="0">
                <a:solidFill>
                  <a:srgbClr val="FF0000"/>
                </a:solidFill>
              </a:rPr>
              <a:t>Mechanisms towards</a:t>
            </a:r>
            <a:r>
              <a:rPr lang="en-US" sz="3778" b="1" i="1" dirty="0" smtClean="0">
                <a:solidFill>
                  <a:srgbClr val="FF0000"/>
                </a:solidFill>
              </a:rPr>
              <a:t> </a:t>
            </a:r>
            <a:r>
              <a:rPr lang="en-US" sz="3778" b="1" i="1" dirty="0" err="1" smtClean="0">
                <a:solidFill>
                  <a:srgbClr val="FF0000"/>
                </a:solidFill>
              </a:rPr>
              <a:t>EBiSS</a:t>
            </a:r>
            <a:r>
              <a:rPr lang="en-US" sz="3778" b="1" dirty="0" smtClean="0">
                <a:solidFill>
                  <a:srgbClr val="FF0000"/>
                </a:solidFill>
              </a:rPr>
              <a:t> in CE:  </a:t>
            </a:r>
            <a:r>
              <a:rPr lang="en-US" sz="4889" b="1" i="1" dirty="0" smtClean="0">
                <a:solidFill>
                  <a:srgbClr val="FF0000"/>
                </a:solidFill>
              </a:rPr>
              <a:t>t</a:t>
            </a:r>
            <a:r>
              <a:rPr lang="en-US" sz="3200" b="1" i="1" dirty="0" smtClean="0">
                <a:solidFill>
                  <a:srgbClr val="FF0000"/>
                </a:solidFill>
              </a:rPr>
              <a:t>2</a:t>
            </a:r>
            <a:r>
              <a:rPr lang="en-US" sz="4000" b="1" dirty="0" smtClean="0">
                <a:solidFill>
                  <a:srgbClr val="FFFF00"/>
                </a:solidFill>
              </a:rPr>
              <a:t/>
            </a:r>
            <a:br>
              <a:rPr lang="en-US" sz="4000" b="1" dirty="0" smtClean="0">
                <a:solidFill>
                  <a:srgbClr val="FFFF00"/>
                </a:solidFill>
              </a:rPr>
            </a:br>
            <a:endParaRPr lang="en-US" sz="4000" b="1" dirty="0">
              <a:solidFill>
                <a:srgbClr val="FFFF00"/>
              </a:solidFill>
            </a:endParaRPr>
          </a:p>
        </p:txBody>
      </p:sp>
      <p:sp>
        <p:nvSpPr>
          <p:cNvPr id="33794" name="Line 3"/>
          <p:cNvSpPr>
            <a:spLocks noChangeShapeType="1"/>
          </p:cNvSpPr>
          <p:nvPr/>
        </p:nvSpPr>
        <p:spPr bwMode="auto">
          <a:xfrm>
            <a:off x="762000" y="5952065"/>
            <a:ext cx="7924800" cy="0"/>
          </a:xfrm>
          <a:prstGeom prst="line">
            <a:avLst/>
          </a:prstGeom>
          <a:noFill/>
          <a:ln w="76200">
            <a:solidFill>
              <a:schemeClr val="tx1"/>
            </a:solidFill>
            <a:round/>
            <a:headEnd/>
            <a:tailEnd type="triangle" w="med" len="med"/>
          </a:ln>
        </p:spPr>
        <p:txBody>
          <a:bodyPr lIns="101370" tIns="50685" rIns="101370" bIns="50685">
            <a:spAutoFit/>
          </a:bodyPr>
          <a:lstStyle/>
          <a:p>
            <a:endParaRPr lang="en-US"/>
          </a:p>
        </p:txBody>
      </p:sp>
      <p:sp>
        <p:nvSpPr>
          <p:cNvPr id="33795" name="Text Box 4"/>
          <p:cNvSpPr txBox="1">
            <a:spLocks noChangeArrowheads="1"/>
          </p:cNvSpPr>
          <p:nvPr/>
        </p:nvSpPr>
        <p:spPr bwMode="auto">
          <a:xfrm>
            <a:off x="533400" y="6084888"/>
            <a:ext cx="685800" cy="315912"/>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a:t>t1</a:t>
            </a:r>
          </a:p>
        </p:txBody>
      </p:sp>
      <p:sp>
        <p:nvSpPr>
          <p:cNvPr id="33796" name="Oval 7"/>
          <p:cNvSpPr>
            <a:spLocks noChangeArrowheads="1"/>
          </p:cNvSpPr>
          <p:nvPr/>
        </p:nvSpPr>
        <p:spPr bwMode="auto">
          <a:xfrm>
            <a:off x="609600" y="2819400"/>
            <a:ext cx="1981200" cy="1905000"/>
          </a:xfrm>
          <a:prstGeom prst="ellipse">
            <a:avLst/>
          </a:prstGeom>
          <a:noFill/>
          <a:ln w="9525">
            <a:noFill/>
            <a:round/>
            <a:headEnd/>
            <a:tailEnd/>
          </a:ln>
        </p:spPr>
        <p:txBody>
          <a:bodyPr wrap="none" lIns="101370" tIns="50685" rIns="101370" bIns="50685" anchor="ctr">
            <a:spAutoFit/>
          </a:bodyPr>
          <a:lstStyle/>
          <a:p>
            <a:endParaRPr lang="en-GB"/>
          </a:p>
        </p:txBody>
      </p:sp>
      <p:sp>
        <p:nvSpPr>
          <p:cNvPr id="33797" name="Text Box 8"/>
          <p:cNvSpPr txBox="1">
            <a:spLocks noChangeArrowheads="1"/>
          </p:cNvSpPr>
          <p:nvPr/>
        </p:nvSpPr>
        <p:spPr bwMode="auto">
          <a:xfrm>
            <a:off x="138117" y="3580273"/>
            <a:ext cx="2362200" cy="1028767"/>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dirty="0">
                <a:cs typeface="Times New Roman" pitchFamily="18" charset="0"/>
              </a:rPr>
              <a:t>Non-elderly retirement </a:t>
            </a:r>
            <a:r>
              <a:rPr lang="en-US" sz="2800" dirty="0" smtClean="0">
                <a:cs typeface="Times New Roman" pitchFamily="18" charset="0"/>
              </a:rPr>
              <a:t>booms</a:t>
            </a:r>
            <a:endParaRPr lang="en-US" sz="2800" dirty="0">
              <a:cs typeface="Times New Roman" pitchFamily="18" charset="0"/>
            </a:endParaRPr>
          </a:p>
        </p:txBody>
      </p:sp>
      <p:sp>
        <p:nvSpPr>
          <p:cNvPr id="33798" name="Text Box 9"/>
          <p:cNvSpPr txBox="1">
            <a:spLocks noChangeArrowheads="1"/>
          </p:cNvSpPr>
          <p:nvPr/>
        </p:nvSpPr>
        <p:spPr bwMode="auto">
          <a:xfrm>
            <a:off x="3171270" y="3468613"/>
            <a:ext cx="2991323" cy="880522"/>
          </a:xfrm>
          <a:prstGeom prst="rect">
            <a:avLst/>
          </a:prstGeom>
          <a:noFill/>
          <a:ln w="9525">
            <a:noFill/>
            <a:miter lim="800000"/>
            <a:headEnd/>
            <a:tailEnd/>
          </a:ln>
        </p:spPr>
        <p:txBody>
          <a:bodyPr wrap="square" lIns="101370" tIns="50685" rIns="101370" bIns="50685">
            <a:spAutoFit/>
          </a:bodyPr>
          <a:lstStyle/>
          <a:p>
            <a:pPr defTabSz="1014413" eaLnBrk="0" hangingPunct="0">
              <a:lnSpc>
                <a:spcPct val="70000"/>
              </a:lnSpc>
              <a:spcBef>
                <a:spcPct val="50000"/>
              </a:spcBef>
            </a:pPr>
            <a:r>
              <a:rPr lang="en-US" sz="2600" b="1" dirty="0" smtClean="0">
                <a:solidFill>
                  <a:srgbClr val="000000"/>
                </a:solidFill>
                <a:cs typeface="Times New Roman" pitchFamily="18" charset="0"/>
              </a:rPr>
              <a:t>Larger pensioner </a:t>
            </a:r>
          </a:p>
          <a:p>
            <a:pPr defTabSz="1014413" eaLnBrk="0" hangingPunct="0">
              <a:lnSpc>
                <a:spcPct val="70000"/>
              </a:lnSpc>
              <a:spcBef>
                <a:spcPct val="50000"/>
              </a:spcBef>
            </a:pPr>
            <a:r>
              <a:rPr lang="en-US" sz="2600" b="1" dirty="0" smtClean="0">
                <a:solidFill>
                  <a:srgbClr val="000000"/>
                </a:solidFill>
                <a:cs typeface="Times New Roman" pitchFamily="18" charset="0"/>
              </a:rPr>
              <a:t>constituencies</a:t>
            </a:r>
            <a:endParaRPr lang="en-US" sz="2400" dirty="0" smtClean="0">
              <a:solidFill>
                <a:srgbClr val="000000"/>
              </a:solidFill>
              <a:cs typeface="Times New Roman" pitchFamily="18" charset="0"/>
            </a:endParaRPr>
          </a:p>
        </p:txBody>
      </p:sp>
      <p:sp>
        <p:nvSpPr>
          <p:cNvPr id="33799" name="Line 11"/>
          <p:cNvSpPr>
            <a:spLocks noChangeShapeType="1"/>
          </p:cNvSpPr>
          <p:nvPr/>
        </p:nvSpPr>
        <p:spPr bwMode="auto">
          <a:xfrm flipH="1" flipV="1">
            <a:off x="2209800" y="3733800"/>
            <a:ext cx="457200" cy="76200"/>
          </a:xfrm>
          <a:prstGeom prst="line">
            <a:avLst/>
          </a:prstGeom>
          <a:noFill/>
          <a:ln w="9525">
            <a:noFill/>
            <a:round/>
            <a:headEnd/>
            <a:tailEnd type="triangle" w="med" len="med"/>
          </a:ln>
        </p:spPr>
        <p:txBody>
          <a:bodyPr lIns="101370" tIns="50685" rIns="101370" bIns="50685">
            <a:spAutoFit/>
          </a:bodyPr>
          <a:lstStyle/>
          <a:p>
            <a:endParaRPr lang="en-US"/>
          </a:p>
        </p:txBody>
      </p:sp>
      <p:sp>
        <p:nvSpPr>
          <p:cNvPr id="33802" name="Line 14"/>
          <p:cNvSpPr>
            <a:spLocks noChangeShapeType="1"/>
          </p:cNvSpPr>
          <p:nvPr/>
        </p:nvSpPr>
        <p:spPr bwMode="auto">
          <a:xfrm flipV="1">
            <a:off x="1524000" y="2362200"/>
            <a:ext cx="990600" cy="762000"/>
          </a:xfrm>
          <a:prstGeom prst="line">
            <a:avLst/>
          </a:prstGeom>
          <a:noFill/>
          <a:ln w="57150">
            <a:solidFill>
              <a:schemeClr val="bg1"/>
            </a:solidFill>
            <a:round/>
            <a:headEnd/>
            <a:tailEnd type="triangle" w="med" len="med"/>
          </a:ln>
        </p:spPr>
        <p:txBody>
          <a:bodyPr lIns="101370" tIns="50685" rIns="101370" bIns="50685">
            <a:spAutoFit/>
          </a:bodyPr>
          <a:lstStyle/>
          <a:p>
            <a:endParaRPr lang="en-US"/>
          </a:p>
        </p:txBody>
      </p:sp>
      <p:sp>
        <p:nvSpPr>
          <p:cNvPr id="33803" name="Line 12"/>
          <p:cNvSpPr>
            <a:spLocks noChangeShapeType="1"/>
          </p:cNvSpPr>
          <p:nvPr/>
        </p:nvSpPr>
        <p:spPr bwMode="auto">
          <a:xfrm>
            <a:off x="1981200" y="4572000"/>
            <a:ext cx="1676400" cy="0"/>
          </a:xfrm>
          <a:prstGeom prst="line">
            <a:avLst/>
          </a:prstGeom>
          <a:noFill/>
          <a:ln w="57150">
            <a:solidFill>
              <a:schemeClr val="bg1"/>
            </a:solidFill>
            <a:round/>
            <a:headEnd/>
            <a:tailEnd type="triangle" w="med" len="med"/>
          </a:ln>
        </p:spPr>
        <p:txBody>
          <a:bodyPr lIns="101370" tIns="50685" rIns="101370" bIns="50685">
            <a:spAutoFit/>
          </a:bodyPr>
          <a:lstStyle/>
          <a:p>
            <a:endParaRPr lang="en-US"/>
          </a:p>
        </p:txBody>
      </p:sp>
      <p:sp>
        <p:nvSpPr>
          <p:cNvPr id="33804" name="Text Box 11"/>
          <p:cNvSpPr txBox="1">
            <a:spLocks noChangeArrowheads="1"/>
          </p:cNvSpPr>
          <p:nvPr/>
        </p:nvSpPr>
        <p:spPr bwMode="auto">
          <a:xfrm>
            <a:off x="3251208" y="4722725"/>
            <a:ext cx="1828800" cy="996950"/>
          </a:xfrm>
          <a:prstGeom prst="rect">
            <a:avLst/>
          </a:prstGeom>
          <a:noFill/>
          <a:ln w="9525">
            <a:noFill/>
            <a:miter lim="800000"/>
            <a:headEnd/>
            <a:tailEnd/>
          </a:ln>
        </p:spPr>
        <p:txBody>
          <a:bodyPr lIns="101370" tIns="50685" rIns="101370" bIns="50685">
            <a:spAutoFit/>
          </a:bodyPr>
          <a:lstStyle/>
          <a:p>
            <a:pPr defTabSz="1014413" eaLnBrk="0" hangingPunct="0">
              <a:lnSpc>
                <a:spcPct val="70000"/>
              </a:lnSpc>
              <a:spcBef>
                <a:spcPct val="50000"/>
              </a:spcBef>
            </a:pPr>
            <a:r>
              <a:rPr lang="en-US" sz="2800" b="1" dirty="0">
                <a:cs typeface="Times New Roman" pitchFamily="18" charset="0"/>
              </a:rPr>
              <a:t>Culture of early exit “rights”</a:t>
            </a:r>
          </a:p>
        </p:txBody>
      </p:sp>
      <p:sp>
        <p:nvSpPr>
          <p:cNvPr id="33806" name="Text Box 4"/>
          <p:cNvSpPr txBox="1">
            <a:spLocks noChangeArrowheads="1"/>
          </p:cNvSpPr>
          <p:nvPr/>
        </p:nvSpPr>
        <p:spPr bwMode="auto">
          <a:xfrm>
            <a:off x="6723063" y="6083300"/>
            <a:ext cx="1409700" cy="31591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a:t>t3</a:t>
            </a:r>
          </a:p>
        </p:txBody>
      </p:sp>
      <p:sp>
        <p:nvSpPr>
          <p:cNvPr id="33807" name="TextBox 24"/>
          <p:cNvSpPr txBox="1">
            <a:spLocks noChangeArrowheads="1"/>
          </p:cNvSpPr>
          <p:nvPr/>
        </p:nvSpPr>
        <p:spPr bwMode="auto">
          <a:xfrm>
            <a:off x="3883891" y="2341781"/>
            <a:ext cx="1311918" cy="584200"/>
          </a:xfrm>
          <a:prstGeom prst="rect">
            <a:avLst/>
          </a:prstGeom>
          <a:noFill/>
          <a:ln w="9525">
            <a:noFill/>
            <a:miter lim="800000"/>
            <a:headEnd/>
            <a:tailEnd/>
          </a:ln>
        </p:spPr>
        <p:txBody>
          <a:bodyPr wrap="square">
            <a:spAutoFit/>
          </a:bodyPr>
          <a:lstStyle/>
          <a:p>
            <a:r>
              <a:rPr lang="en-US" sz="3200" b="1" i="1" u="sng" dirty="0" err="1"/>
              <a:t>EBiSS</a:t>
            </a:r>
            <a:r>
              <a:rPr lang="en-US" sz="3200" b="1" u="sng" dirty="0"/>
              <a:t>     </a:t>
            </a:r>
          </a:p>
        </p:txBody>
      </p:sp>
      <p:sp>
        <p:nvSpPr>
          <p:cNvPr id="33808" name="Line 10"/>
          <p:cNvSpPr>
            <a:spLocks noChangeShapeType="1"/>
          </p:cNvSpPr>
          <p:nvPr/>
        </p:nvSpPr>
        <p:spPr bwMode="auto">
          <a:xfrm>
            <a:off x="2043126" y="3663425"/>
            <a:ext cx="436584" cy="0"/>
          </a:xfrm>
          <a:prstGeom prst="line">
            <a:avLst/>
          </a:prstGeom>
          <a:noFill/>
          <a:ln w="57150">
            <a:solidFill>
              <a:schemeClr val="tx2"/>
            </a:solidFill>
            <a:round/>
            <a:headEnd/>
            <a:tailEnd type="triangle" w="med" len="med"/>
          </a:ln>
        </p:spPr>
        <p:txBody>
          <a:bodyPr wrap="square" lIns="101370" tIns="50685" rIns="101370" bIns="50685">
            <a:spAutoFit/>
          </a:bodyPr>
          <a:lstStyle/>
          <a:p>
            <a:endParaRPr lang="en-US"/>
          </a:p>
        </p:txBody>
      </p:sp>
      <p:sp>
        <p:nvSpPr>
          <p:cNvPr id="33809" name="Line 12"/>
          <p:cNvSpPr>
            <a:spLocks noChangeShapeType="1"/>
          </p:cNvSpPr>
          <p:nvPr/>
        </p:nvSpPr>
        <p:spPr bwMode="auto">
          <a:xfrm>
            <a:off x="1714509" y="4440794"/>
            <a:ext cx="1485900" cy="73025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33810" name="Freeform 15"/>
          <p:cNvSpPr>
            <a:spLocks/>
          </p:cNvSpPr>
          <p:nvPr/>
        </p:nvSpPr>
        <p:spPr bwMode="auto">
          <a:xfrm rot="-1689829">
            <a:off x="3864651" y="2823033"/>
            <a:ext cx="2776537" cy="2335212"/>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prstDash val="sysDash"/>
            <a:round/>
            <a:headEnd/>
            <a:tailEnd type="triangle" w="med" len="med"/>
          </a:ln>
        </p:spPr>
        <p:txBody>
          <a:bodyPr lIns="101370" tIns="50685" rIns="101370" bIns="50685">
            <a:spAutoFit/>
          </a:bodyPr>
          <a:lstStyle/>
          <a:p>
            <a:endParaRPr lang="en-US"/>
          </a:p>
        </p:txBody>
      </p:sp>
      <p:sp>
        <p:nvSpPr>
          <p:cNvPr id="33812" name="Freeform 13"/>
          <p:cNvSpPr>
            <a:spLocks/>
          </p:cNvSpPr>
          <p:nvPr/>
        </p:nvSpPr>
        <p:spPr bwMode="auto">
          <a:xfrm>
            <a:off x="4868341" y="4309062"/>
            <a:ext cx="406400" cy="893762"/>
          </a:xfrm>
          <a:custGeom>
            <a:avLst/>
            <a:gdLst>
              <a:gd name="T0" fmla="*/ 0 w 256"/>
              <a:gd name="T1" fmla="*/ 2147483647 h 432"/>
              <a:gd name="T2" fmla="*/ 2147483647 w 256"/>
              <a:gd name="T3" fmla="*/ 2147483647 h 432"/>
              <a:gd name="T4" fmla="*/ 2147483647 w 256"/>
              <a:gd name="T5" fmla="*/ 0 h 432"/>
              <a:gd name="T6" fmla="*/ 0 60000 65536"/>
              <a:gd name="T7" fmla="*/ 0 60000 65536"/>
              <a:gd name="T8" fmla="*/ 0 60000 65536"/>
              <a:gd name="T9" fmla="*/ 0 w 256"/>
              <a:gd name="T10" fmla="*/ 0 h 432"/>
              <a:gd name="T11" fmla="*/ 256 w 256"/>
              <a:gd name="T12" fmla="*/ 432 h 432"/>
            </a:gdLst>
            <a:ahLst/>
            <a:cxnLst>
              <a:cxn ang="T6">
                <a:pos x="T0" y="T1"/>
              </a:cxn>
              <a:cxn ang="T7">
                <a:pos x="T2" y="T3"/>
              </a:cxn>
              <a:cxn ang="T8">
                <a:pos x="T4" y="T5"/>
              </a:cxn>
            </a:cxnLst>
            <a:rect l="T9" t="T10" r="T11" b="T12"/>
            <a:pathLst>
              <a:path w="256" h="432">
                <a:moveTo>
                  <a:pt x="0" y="432"/>
                </a:moveTo>
                <a:cubicBezTo>
                  <a:pt x="112" y="372"/>
                  <a:pt x="224" y="312"/>
                  <a:pt x="240" y="240"/>
                </a:cubicBezTo>
                <a:cubicBezTo>
                  <a:pt x="256" y="168"/>
                  <a:pt x="176" y="84"/>
                  <a:pt x="96" y="0"/>
                </a:cubicBezTo>
              </a:path>
            </a:pathLst>
          </a:custGeom>
          <a:noFill/>
          <a:ln w="57150">
            <a:solidFill>
              <a:schemeClr val="tx2"/>
            </a:solidFill>
            <a:round/>
            <a:headEnd type="triangle" w="med" len="med"/>
            <a:tailEnd type="triangle" w="med" len="med"/>
          </a:ln>
        </p:spPr>
        <p:txBody>
          <a:bodyPr lIns="101370" tIns="50685" rIns="101370" bIns="50685">
            <a:spAutoFit/>
          </a:bodyPr>
          <a:lstStyle/>
          <a:p>
            <a:endParaRPr lang="en-US"/>
          </a:p>
        </p:txBody>
      </p:sp>
      <p:sp>
        <p:nvSpPr>
          <p:cNvPr id="33813" name="Line 10"/>
          <p:cNvSpPr>
            <a:spLocks noChangeShapeType="1"/>
          </p:cNvSpPr>
          <p:nvPr/>
        </p:nvSpPr>
        <p:spPr bwMode="auto">
          <a:xfrm flipV="1">
            <a:off x="4325124" y="2891875"/>
            <a:ext cx="0" cy="402161"/>
          </a:xfrm>
          <a:prstGeom prst="line">
            <a:avLst/>
          </a:prstGeom>
          <a:noFill/>
          <a:ln w="57150">
            <a:solidFill>
              <a:schemeClr val="tx2"/>
            </a:solidFill>
            <a:round/>
            <a:headEnd/>
            <a:tailEnd type="triangle" w="med" len="med"/>
          </a:ln>
        </p:spPr>
        <p:txBody>
          <a:bodyPr wrap="square" lIns="101370" tIns="50685" rIns="101370" bIns="50685">
            <a:spAutoFit/>
          </a:bodyPr>
          <a:lstStyle/>
          <a:p>
            <a:endParaRPr lang="en-US"/>
          </a:p>
        </p:txBody>
      </p:sp>
      <p:grpSp>
        <p:nvGrpSpPr>
          <p:cNvPr id="33821" name="Group 29"/>
          <p:cNvGrpSpPr>
            <a:grpSpLocks/>
          </p:cNvGrpSpPr>
          <p:nvPr/>
        </p:nvGrpSpPr>
        <p:grpSpPr bwMode="auto">
          <a:xfrm>
            <a:off x="4477401" y="935064"/>
            <a:ext cx="4850220" cy="1854201"/>
            <a:chOff x="2738" y="888"/>
            <a:chExt cx="1979" cy="1168"/>
          </a:xfrm>
        </p:grpSpPr>
        <p:sp>
          <p:nvSpPr>
            <p:cNvPr id="33816" name="Text Box 26"/>
            <p:cNvSpPr txBox="1">
              <a:spLocks noChangeArrowheads="1"/>
            </p:cNvSpPr>
            <p:nvPr/>
          </p:nvSpPr>
          <p:spPr bwMode="auto">
            <a:xfrm>
              <a:off x="2817" y="1300"/>
              <a:ext cx="1900" cy="233"/>
            </a:xfrm>
            <a:prstGeom prst="rect">
              <a:avLst/>
            </a:prstGeom>
            <a:noFill/>
            <a:ln w="9525">
              <a:noFill/>
              <a:miter lim="800000"/>
              <a:headEnd/>
              <a:tailEnd/>
            </a:ln>
          </p:spPr>
          <p:txBody>
            <a:bodyPr wrap="square">
              <a:spAutoFit/>
            </a:bodyPr>
            <a:lstStyle/>
            <a:p>
              <a:pPr>
                <a:spcBef>
                  <a:spcPct val="50000"/>
                </a:spcBef>
              </a:pPr>
              <a:r>
                <a:rPr lang="en-US" b="1" i="1" dirty="0" smtClean="0">
                  <a:solidFill>
                    <a:srgbClr val="000000"/>
                  </a:solidFill>
                  <a:latin typeface="Arial" charset="0"/>
                </a:rPr>
                <a:t>New </a:t>
              </a:r>
              <a:r>
                <a:rPr lang="en-US" b="1" i="1" dirty="0" smtClean="0">
                  <a:solidFill>
                    <a:srgbClr val="FF0000"/>
                  </a:solidFill>
                  <a:latin typeface="Arial" charset="0"/>
                </a:rPr>
                <a:t>logics</a:t>
              </a:r>
              <a:r>
                <a:rPr lang="cs-CZ" b="1" i="1" dirty="0" smtClean="0">
                  <a:solidFill>
                    <a:srgbClr val="000000"/>
                  </a:solidFill>
                  <a:latin typeface="Arial" charset="0"/>
                </a:rPr>
                <a:t> feed back into </a:t>
              </a:r>
              <a:r>
                <a:rPr lang="cs-CZ" b="1" i="1" dirty="0" smtClean="0">
                  <a:solidFill>
                    <a:srgbClr val="FF0000"/>
                  </a:solidFill>
                  <a:latin typeface="Arial" charset="0"/>
                </a:rPr>
                <a:t>policies</a:t>
              </a:r>
              <a:endParaRPr lang="en-GB" b="1" i="1" dirty="0">
                <a:solidFill>
                  <a:srgbClr val="FF0000"/>
                </a:solidFill>
                <a:latin typeface="Arial" charset="0"/>
              </a:endParaRPr>
            </a:p>
          </p:txBody>
        </p:sp>
        <p:sp>
          <p:nvSpPr>
            <p:cNvPr id="33817" name="Oval 28"/>
            <p:cNvSpPr>
              <a:spLocks noChangeArrowheads="1"/>
            </p:cNvSpPr>
            <p:nvPr/>
          </p:nvSpPr>
          <p:spPr bwMode="auto">
            <a:xfrm>
              <a:off x="2738" y="888"/>
              <a:ext cx="1686" cy="1168"/>
            </a:xfrm>
            <a:prstGeom prst="ellipse">
              <a:avLst/>
            </a:prstGeom>
            <a:noFill/>
            <a:ln w="57150" algn="ctr">
              <a:solidFill>
                <a:schemeClr val="tx2"/>
              </a:solidFill>
              <a:round/>
              <a:headEnd/>
              <a:tailEnd/>
            </a:ln>
          </p:spPr>
          <p:txBody>
            <a:bodyPr wrap="square" lIns="101370" tIns="50685" rIns="101370" bIns="50685" anchor="ctr">
              <a:spAutoFit/>
            </a:bodyPr>
            <a:lstStyle/>
            <a:p>
              <a:pPr algn="ctr"/>
              <a:endParaRPr lang="en-GB"/>
            </a:p>
          </p:txBody>
        </p:sp>
      </p:grpSp>
      <p:grpSp>
        <p:nvGrpSpPr>
          <p:cNvPr id="33823" name="Group 31"/>
          <p:cNvGrpSpPr>
            <a:grpSpLocks/>
          </p:cNvGrpSpPr>
          <p:nvPr/>
        </p:nvGrpSpPr>
        <p:grpSpPr bwMode="auto">
          <a:xfrm>
            <a:off x="-43518" y="823269"/>
            <a:ext cx="4392612" cy="1991652"/>
            <a:chOff x="553" y="699"/>
            <a:chExt cx="1674" cy="704"/>
          </a:xfrm>
        </p:grpSpPr>
        <p:sp>
          <p:nvSpPr>
            <p:cNvPr id="33818" name="Text Box 25"/>
            <p:cNvSpPr txBox="1">
              <a:spLocks noChangeArrowheads="1"/>
            </p:cNvSpPr>
            <p:nvPr/>
          </p:nvSpPr>
          <p:spPr bwMode="auto">
            <a:xfrm>
              <a:off x="553" y="968"/>
              <a:ext cx="1597" cy="131"/>
            </a:xfrm>
            <a:prstGeom prst="rect">
              <a:avLst/>
            </a:prstGeom>
            <a:noFill/>
            <a:ln w="9525">
              <a:noFill/>
              <a:miter lim="800000"/>
              <a:headEnd/>
              <a:tailEnd/>
            </a:ln>
          </p:spPr>
          <p:txBody>
            <a:bodyPr wrap="square">
              <a:spAutoFit/>
            </a:bodyPr>
            <a:lstStyle/>
            <a:p>
              <a:pPr>
                <a:spcBef>
                  <a:spcPct val="50000"/>
                </a:spcBef>
              </a:pPr>
              <a:r>
                <a:rPr lang="cs-CZ" b="1" dirty="0" smtClean="0">
                  <a:solidFill>
                    <a:srgbClr val="FF0000"/>
                  </a:solidFill>
                  <a:latin typeface="Arial" charset="0"/>
                </a:rPr>
                <a:t>   </a:t>
              </a:r>
              <a:r>
                <a:rPr lang="cs-CZ" b="1" i="1" dirty="0" smtClean="0">
                  <a:solidFill>
                    <a:srgbClr val="FF0000"/>
                  </a:solidFill>
                  <a:latin typeface="Arial" charset="0"/>
                </a:rPr>
                <a:t>Policies </a:t>
              </a:r>
              <a:r>
                <a:rPr lang="cs-CZ" b="1" i="1" dirty="0" smtClean="0">
                  <a:solidFill>
                    <a:srgbClr val="000000"/>
                  </a:solidFill>
                  <a:latin typeface="Arial" charset="0"/>
                </a:rPr>
                <a:t>create </a:t>
              </a:r>
              <a:r>
                <a:rPr lang="en-US" b="1" i="1" dirty="0" smtClean="0">
                  <a:solidFill>
                    <a:srgbClr val="000000"/>
                  </a:solidFill>
                  <a:latin typeface="Arial" charset="0"/>
                </a:rPr>
                <a:t>new political </a:t>
              </a:r>
              <a:r>
                <a:rPr lang="en-US" b="1" i="1" dirty="0" smtClean="0">
                  <a:solidFill>
                    <a:srgbClr val="FF0000"/>
                  </a:solidFill>
                  <a:latin typeface="Arial" charset="0"/>
                </a:rPr>
                <a:t>logics</a:t>
              </a:r>
              <a:endParaRPr lang="en-GB" b="1" i="1" dirty="0">
                <a:solidFill>
                  <a:srgbClr val="FF0000"/>
                </a:solidFill>
                <a:latin typeface="Arial" charset="0"/>
              </a:endParaRPr>
            </a:p>
          </p:txBody>
        </p:sp>
        <p:sp>
          <p:nvSpPr>
            <p:cNvPr id="33822" name="Oval 30"/>
            <p:cNvSpPr>
              <a:spLocks noChangeArrowheads="1"/>
            </p:cNvSpPr>
            <p:nvPr/>
          </p:nvSpPr>
          <p:spPr bwMode="auto">
            <a:xfrm>
              <a:off x="593" y="699"/>
              <a:ext cx="1634" cy="704"/>
            </a:xfrm>
            <a:prstGeom prst="ellipse">
              <a:avLst/>
            </a:prstGeom>
            <a:noFill/>
            <a:ln w="47625">
              <a:solidFill>
                <a:schemeClr val="tx2"/>
              </a:solidFill>
              <a:round/>
              <a:headEnd/>
              <a:tailEnd/>
            </a:ln>
            <a:effectLst/>
          </p:spPr>
          <p:txBody>
            <a:bodyPr wrap="none" anchor="ctr"/>
            <a:lstStyle/>
            <a:p>
              <a:endParaRPr lang="en-US"/>
            </a:p>
          </p:txBody>
        </p:sp>
      </p:grpSp>
      <p:sp>
        <p:nvSpPr>
          <p:cNvPr id="33" name="Text Box 4"/>
          <p:cNvSpPr txBox="1">
            <a:spLocks noChangeArrowheads="1"/>
          </p:cNvSpPr>
          <p:nvPr/>
        </p:nvSpPr>
        <p:spPr bwMode="auto">
          <a:xfrm>
            <a:off x="2836346" y="6095995"/>
            <a:ext cx="2616200" cy="569154"/>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2800" b="1" dirty="0"/>
              <a:t>t2 </a:t>
            </a:r>
            <a:r>
              <a:rPr lang="en-US" sz="2800" b="1" dirty="0" smtClean="0"/>
              <a:t>(mid 1990s-late 2000s)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3804"/>
                                        </p:tgtEl>
                                        <p:attrNameLst>
                                          <p:attrName>style.visibility</p:attrName>
                                        </p:attrNameLst>
                                      </p:cBhvr>
                                      <p:to>
                                        <p:strVal val="visible"/>
                                      </p:to>
                                    </p:set>
                                    <p:anim calcmode="lin" valueType="num">
                                      <p:cBhvr additive="base">
                                        <p:cTn id="13" dur="500" fill="hold"/>
                                        <p:tgtEl>
                                          <p:spTgt spid="33804"/>
                                        </p:tgtEl>
                                        <p:attrNameLst>
                                          <p:attrName>ppt_x</p:attrName>
                                        </p:attrNameLst>
                                      </p:cBhvr>
                                      <p:tavLst>
                                        <p:tav tm="0">
                                          <p:val>
                                            <p:strVal val="#ppt_x"/>
                                          </p:val>
                                        </p:tav>
                                        <p:tav tm="100000">
                                          <p:val>
                                            <p:strVal val="#ppt_x"/>
                                          </p:val>
                                        </p:tav>
                                      </p:tavLst>
                                    </p:anim>
                                    <p:anim calcmode="lin" valueType="num">
                                      <p:cBhvr additive="base">
                                        <p:cTn id="14"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extLst>
              <p:ext uri="{D42A27DB-BD31-4B8C-83A1-F6EECF244321}">
                <p14:modId xmlns:p14="http://schemas.microsoft.com/office/powerpoint/2010/main" val="2608251219"/>
              </p:ext>
            </p:extLst>
          </p:nvPr>
        </p:nvGraphicFramePr>
        <p:xfrm>
          <a:off x="848494" y="1555523"/>
          <a:ext cx="7384647" cy="5303303"/>
        </p:xfrm>
        <a:graphic>
          <a:graphicData uri="http://schemas.openxmlformats.org/presentationml/2006/ole">
            <mc:AlternateContent xmlns:mc="http://schemas.openxmlformats.org/markup-compatibility/2006">
              <mc:Choice xmlns:v="urn:schemas-microsoft-com:vml" Requires="v">
                <p:oleObj spid="_x0000_s90138" name="Arbeitsblatt" r:id="rId4" imgW="9334500" imgH="4229100" progId="Excel.Sheet.8">
                  <p:embed/>
                </p:oleObj>
              </mc:Choice>
              <mc:Fallback>
                <p:oleObj name="Arbeitsblatt" r:id="rId4" imgW="9334500" imgH="42291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94" y="1555523"/>
                        <a:ext cx="7384647" cy="530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6" name="Line 3"/>
          <p:cNvSpPr>
            <a:spLocks noChangeShapeType="1"/>
          </p:cNvSpPr>
          <p:nvPr/>
        </p:nvSpPr>
        <p:spPr bwMode="auto">
          <a:xfrm>
            <a:off x="5065365" y="2209800"/>
            <a:ext cx="0" cy="4249738"/>
          </a:xfrm>
          <a:prstGeom prst="line">
            <a:avLst/>
          </a:prstGeom>
          <a:noFill/>
          <a:ln w="9525">
            <a:solidFill>
              <a:schemeClr val="tx1"/>
            </a:solidFill>
            <a:round/>
            <a:headEnd/>
            <a:tailEnd/>
          </a:ln>
        </p:spPr>
        <p:txBody>
          <a:bodyPr/>
          <a:lstStyle/>
          <a:p>
            <a:endParaRPr lang="en-US"/>
          </a:p>
        </p:txBody>
      </p:sp>
      <p:sp>
        <p:nvSpPr>
          <p:cNvPr id="168965" name="Line 5"/>
          <p:cNvSpPr>
            <a:spLocks noChangeShapeType="1"/>
          </p:cNvSpPr>
          <p:nvPr/>
        </p:nvSpPr>
        <p:spPr bwMode="auto">
          <a:xfrm flipV="1">
            <a:off x="2296507" y="2590800"/>
            <a:ext cx="381000" cy="19812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0118" name="Line 6"/>
          <p:cNvSpPr>
            <a:spLocks noChangeShapeType="1"/>
          </p:cNvSpPr>
          <p:nvPr/>
        </p:nvSpPr>
        <p:spPr bwMode="auto">
          <a:xfrm flipV="1">
            <a:off x="3236565" y="3312012"/>
            <a:ext cx="381000" cy="8382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0119" name="Line 7"/>
          <p:cNvSpPr>
            <a:spLocks noChangeShapeType="1"/>
          </p:cNvSpPr>
          <p:nvPr/>
        </p:nvSpPr>
        <p:spPr bwMode="auto">
          <a:xfrm flipV="1">
            <a:off x="1587371" y="3348960"/>
            <a:ext cx="381000" cy="838200"/>
          </a:xfrm>
          <a:prstGeom prst="line">
            <a:avLst/>
          </a:prstGeom>
          <a:noFill/>
          <a:ln w="76200">
            <a:solidFill>
              <a:schemeClr val="tx2"/>
            </a:solidFill>
            <a:prstDash val="sysDot"/>
            <a:round/>
            <a:headEnd/>
            <a:tailEnd type="triangle" w="med" len="med"/>
          </a:ln>
        </p:spPr>
        <p:txBody>
          <a:bodyPr lIns="101370" tIns="50685" rIns="101370" bIns="50685">
            <a:spAutoFit/>
          </a:bodyPr>
          <a:lstStyle/>
          <a:p>
            <a:endParaRPr lang="en-US"/>
          </a:p>
        </p:txBody>
      </p:sp>
      <p:sp>
        <p:nvSpPr>
          <p:cNvPr id="90120" name="Text Box 9"/>
          <p:cNvSpPr txBox="1">
            <a:spLocks noChangeArrowheads="1"/>
          </p:cNvSpPr>
          <p:nvPr/>
        </p:nvSpPr>
        <p:spPr bwMode="auto">
          <a:xfrm>
            <a:off x="1277813" y="6604254"/>
            <a:ext cx="6248400" cy="223837"/>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1600" dirty="0">
                <a:latin typeface="Arial Narrow" pitchFamily="34" charset="0"/>
              </a:rPr>
              <a:t>Source: own computations from OECD (2007); </a:t>
            </a:r>
            <a:r>
              <a:rPr lang="en-US" sz="1600" dirty="0" err="1">
                <a:latin typeface="Arial Narrow" pitchFamily="34" charset="0"/>
              </a:rPr>
              <a:t>Chawla</a:t>
            </a:r>
            <a:r>
              <a:rPr lang="en-US" sz="1600" dirty="0">
                <a:latin typeface="Arial Narrow" pitchFamily="34" charset="0"/>
              </a:rPr>
              <a:t> et al. (2007)</a:t>
            </a:r>
          </a:p>
        </p:txBody>
      </p:sp>
      <p:sp>
        <p:nvSpPr>
          <p:cNvPr id="90121" name="Rectangle 12"/>
          <p:cNvSpPr>
            <a:spLocks noChangeArrowheads="1"/>
          </p:cNvSpPr>
          <p:nvPr/>
        </p:nvSpPr>
        <p:spPr bwMode="auto">
          <a:xfrm>
            <a:off x="-381000" y="164046"/>
            <a:ext cx="9072563" cy="1368425"/>
          </a:xfrm>
          <a:prstGeom prst="rect">
            <a:avLst/>
          </a:prstGeom>
          <a:noFill/>
          <a:ln w="9525">
            <a:noFill/>
            <a:miter lim="800000"/>
            <a:headEnd/>
            <a:tailEnd/>
          </a:ln>
        </p:spPr>
        <p:txBody>
          <a:bodyPr anchor="ctr"/>
          <a:lstStyle/>
          <a:p>
            <a:pPr algn="ctr"/>
            <a:r>
              <a:rPr lang="en-US" sz="5556" b="1" dirty="0" smtClean="0">
                <a:solidFill>
                  <a:srgbClr val="FF0000"/>
                </a:solidFill>
              </a:rPr>
              <a:t>t</a:t>
            </a:r>
            <a:r>
              <a:rPr lang="en-US" sz="3556" b="1" dirty="0" smtClean="0">
                <a:solidFill>
                  <a:srgbClr val="FF0000"/>
                </a:solidFill>
              </a:rPr>
              <a:t>2</a:t>
            </a:r>
            <a:r>
              <a:rPr lang="en-US" sz="4000" b="1" dirty="0" smtClean="0">
                <a:solidFill>
                  <a:srgbClr val="FF0000"/>
                </a:solidFill>
              </a:rPr>
              <a:t>: by early 2000s, ‘overshooting</a:t>
            </a:r>
            <a:r>
              <a:rPr lang="en-US" sz="4000" b="1" dirty="0">
                <a:solidFill>
                  <a:srgbClr val="FF0000"/>
                </a:solidFill>
              </a:rPr>
              <a:t>’ of </a:t>
            </a:r>
          </a:p>
          <a:p>
            <a:pPr algn="ctr"/>
            <a:r>
              <a:rPr lang="en-US" sz="4000" b="1" dirty="0">
                <a:solidFill>
                  <a:srgbClr val="FF0000"/>
                </a:solidFill>
              </a:rPr>
              <a:t>pensions effort </a:t>
            </a:r>
            <a:r>
              <a:rPr lang="en-US" sz="4000" b="1" i="1" dirty="0">
                <a:solidFill>
                  <a:srgbClr val="FF0000"/>
                </a:solidFill>
              </a:rPr>
              <a:t>in</a:t>
            </a:r>
            <a:r>
              <a:rPr lang="en-US" sz="4000" b="1" i="1" dirty="0" smtClean="0">
                <a:solidFill>
                  <a:srgbClr val="FF0000"/>
                </a:solidFill>
              </a:rPr>
              <a:t> 3 of younger V-4</a:t>
            </a:r>
            <a:endParaRPr lang="en-US" sz="4000" b="1" i="1" dirty="0">
              <a:solidFill>
                <a:srgbClr val="FF0000"/>
              </a:solidFill>
            </a:endParaRPr>
          </a:p>
        </p:txBody>
      </p:sp>
      <p:sp>
        <p:nvSpPr>
          <p:cNvPr id="90122" name="Line 5"/>
          <p:cNvSpPr>
            <a:spLocks noChangeShapeType="1"/>
          </p:cNvSpPr>
          <p:nvPr/>
        </p:nvSpPr>
        <p:spPr bwMode="auto">
          <a:xfrm flipH="1">
            <a:off x="1330791" y="3796404"/>
            <a:ext cx="4495800" cy="0"/>
          </a:xfrm>
          <a:prstGeom prst="line">
            <a:avLst/>
          </a:prstGeom>
          <a:noFill/>
          <a:ln w="28575">
            <a:solidFill>
              <a:schemeClr val="tx1"/>
            </a:solidFill>
            <a:round/>
            <a:headEnd/>
            <a:tailEnd/>
          </a:ln>
        </p:spPr>
        <p:txBody>
          <a:bodyPr/>
          <a:lstStyle/>
          <a:p>
            <a:endParaRPr lang="en-US"/>
          </a:p>
        </p:txBody>
      </p:sp>
      <p:sp>
        <p:nvSpPr>
          <p:cNvPr id="90123" name="Line 5"/>
          <p:cNvSpPr>
            <a:spLocks noChangeShapeType="1"/>
          </p:cNvSpPr>
          <p:nvPr/>
        </p:nvSpPr>
        <p:spPr bwMode="auto">
          <a:xfrm flipH="1">
            <a:off x="2802701" y="2359896"/>
            <a:ext cx="4800600" cy="0"/>
          </a:xfrm>
          <a:prstGeom prst="line">
            <a:avLst/>
          </a:prstGeom>
          <a:noFill/>
          <a:ln w="28575">
            <a:solidFill>
              <a:schemeClr val="tx1"/>
            </a:solidFill>
            <a:round/>
            <a:headEnd/>
            <a:tailEnd/>
          </a:ln>
        </p:spPr>
        <p:txBody>
          <a:bodyPr/>
          <a:lstStyle/>
          <a:p>
            <a:endParaRPr lang="en-US"/>
          </a:p>
        </p:txBody>
      </p:sp>
      <p:sp>
        <p:nvSpPr>
          <p:cNvPr id="24" name="Text Box 10"/>
          <p:cNvSpPr txBox="1">
            <a:spLocks noChangeArrowheads="1"/>
          </p:cNvSpPr>
          <p:nvPr/>
        </p:nvSpPr>
        <p:spPr bwMode="auto">
          <a:xfrm>
            <a:off x="2574875" y="2447516"/>
            <a:ext cx="1447800" cy="26394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b="1" dirty="0" smtClean="0">
                <a:solidFill>
                  <a:srgbClr val="000000"/>
                </a:solidFill>
                <a:latin typeface="Arial Narrow" pitchFamily="34" charset="0"/>
              </a:rPr>
              <a:t>ODR=</a:t>
            </a:r>
            <a:r>
              <a:rPr lang="en-US" b="1" dirty="0">
                <a:solidFill>
                  <a:srgbClr val="000000"/>
                </a:solidFill>
                <a:latin typeface="Arial Narrow" pitchFamily="34" charset="0"/>
              </a:rPr>
              <a:t>20</a:t>
            </a:r>
          </a:p>
        </p:txBody>
      </p:sp>
      <p:sp>
        <p:nvSpPr>
          <p:cNvPr id="168970" name="Text Box 10"/>
          <p:cNvSpPr txBox="1">
            <a:spLocks noChangeArrowheads="1"/>
          </p:cNvSpPr>
          <p:nvPr/>
        </p:nvSpPr>
        <p:spPr bwMode="auto">
          <a:xfrm>
            <a:off x="5982632" y="2421860"/>
            <a:ext cx="1219200" cy="263943"/>
          </a:xfrm>
          <a:prstGeom prst="rect">
            <a:avLst/>
          </a:prstGeom>
          <a:no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b="1" dirty="0" smtClean="0">
                <a:solidFill>
                  <a:srgbClr val="000000"/>
                </a:solidFill>
                <a:latin typeface="Arial Narrow" pitchFamily="34" charset="0"/>
              </a:rPr>
              <a:t>ODR=31</a:t>
            </a:r>
            <a:endParaRPr lang="en-US"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additive="base">
                                        <p:cTn id="7" dur="500" fill="hold"/>
                                        <p:tgtEl>
                                          <p:spTgt spid="168965"/>
                                        </p:tgtEl>
                                        <p:attrNameLst>
                                          <p:attrName>ppt_x</p:attrName>
                                        </p:attrNameLst>
                                      </p:cBhvr>
                                      <p:tavLst>
                                        <p:tav tm="0">
                                          <p:val>
                                            <p:strVal val="#ppt_x"/>
                                          </p:val>
                                        </p:tav>
                                        <p:tav tm="100000">
                                          <p:val>
                                            <p:strVal val="#ppt_x"/>
                                          </p:val>
                                        </p:tav>
                                      </p:tavLst>
                                    </p:anim>
                                    <p:anim calcmode="lin" valueType="num">
                                      <p:cBhvr additive="base">
                                        <p:cTn id="8" dur="500" fill="hold"/>
                                        <p:tgtEl>
                                          <p:spTgt spid="1689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89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animBg="1"/>
      <p:bldP spid="24" grpId="0"/>
      <p:bldP spid="1689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387350" y="188913"/>
            <a:ext cx="8001000" cy="1568450"/>
          </a:xfrm>
        </p:spPr>
        <p:txBody>
          <a:bodyPr/>
          <a:lstStyle/>
          <a:p>
            <a:pPr eaLnBrk="1" hangingPunct="1"/>
            <a:r>
              <a:rPr lang="en-US" sz="4000" b="1" dirty="0" smtClean="0">
                <a:solidFill>
                  <a:srgbClr val="FF0000"/>
                </a:solidFill>
              </a:rPr>
              <a:t>Family spending, on the other hand, was down in 3 of V-4…</a:t>
            </a:r>
            <a:r>
              <a:rPr lang="en-US" sz="2400" b="1" dirty="0" smtClean="0">
                <a:solidFill>
                  <a:srgbClr val="FF0000"/>
                </a:solidFill>
              </a:rPr>
              <a:t>  </a:t>
            </a:r>
            <a:br>
              <a:rPr lang="en-US" sz="2400" b="1" dirty="0" smtClean="0">
                <a:solidFill>
                  <a:srgbClr val="FF0000"/>
                </a:solidFill>
              </a:rPr>
            </a:br>
            <a:r>
              <a:rPr lang="en-US" sz="2400" b="1" dirty="0" smtClean="0">
                <a:solidFill>
                  <a:srgbClr val="FF0000"/>
                </a:solidFill>
              </a:rPr>
              <a:t>(…as was UE spending in all V-4…)</a:t>
            </a:r>
          </a:p>
        </p:txBody>
      </p:sp>
      <p:graphicFrame>
        <p:nvGraphicFramePr>
          <p:cNvPr id="91138" name="Object 2"/>
          <p:cNvGraphicFramePr>
            <a:graphicFrameLocks noGrp="1" noChangeAspect="1"/>
          </p:cNvGraphicFramePr>
          <p:nvPr>
            <p:ph idx="1"/>
          </p:nvPr>
        </p:nvGraphicFramePr>
        <p:xfrm>
          <a:off x="762000" y="1757364"/>
          <a:ext cx="7772400" cy="4824412"/>
        </p:xfrm>
        <a:graphic>
          <a:graphicData uri="http://schemas.openxmlformats.org/presentationml/2006/ole">
            <mc:AlternateContent xmlns:mc="http://schemas.openxmlformats.org/markup-compatibility/2006">
              <mc:Choice xmlns:v="urn:schemas-microsoft-com:vml" Requires="v">
                <p:oleObj spid="_x0000_s91161" name="Arbeitsblatt" r:id="rId4" imgW="9334500" imgH="4229100" progId="Excel.Sheet.8">
                  <p:embed/>
                </p:oleObj>
              </mc:Choice>
              <mc:Fallback>
                <p:oleObj name="Arbeitsblatt" r:id="rId4" imgW="9334500" imgH="42291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7364"/>
                        <a:ext cx="77724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Line 4"/>
          <p:cNvSpPr>
            <a:spLocks noChangeShapeType="1"/>
          </p:cNvSpPr>
          <p:nvPr/>
        </p:nvSpPr>
        <p:spPr bwMode="auto">
          <a:xfrm>
            <a:off x="5181600" y="2209800"/>
            <a:ext cx="0" cy="4249738"/>
          </a:xfrm>
          <a:prstGeom prst="line">
            <a:avLst/>
          </a:prstGeom>
          <a:noFill/>
          <a:ln w="9525">
            <a:solidFill>
              <a:schemeClr val="tx1"/>
            </a:solidFill>
            <a:round/>
            <a:headEnd/>
            <a:tailEnd/>
          </a:ln>
        </p:spPr>
        <p:txBody>
          <a:bodyPr/>
          <a:lstStyle/>
          <a:p>
            <a:endParaRPr lang="en-US"/>
          </a:p>
        </p:txBody>
      </p:sp>
      <p:sp>
        <p:nvSpPr>
          <p:cNvPr id="91141" name="Line 6"/>
          <p:cNvSpPr>
            <a:spLocks noChangeShapeType="1"/>
          </p:cNvSpPr>
          <p:nvPr/>
        </p:nvSpPr>
        <p:spPr bwMode="auto">
          <a:xfrm>
            <a:off x="2322900" y="3984472"/>
            <a:ext cx="762000" cy="3810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1142" name="Line 7"/>
          <p:cNvSpPr>
            <a:spLocks noChangeShapeType="1"/>
          </p:cNvSpPr>
          <p:nvPr/>
        </p:nvSpPr>
        <p:spPr bwMode="auto">
          <a:xfrm>
            <a:off x="3351213" y="3438449"/>
            <a:ext cx="685800" cy="5334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1143" name="Line 8"/>
          <p:cNvSpPr>
            <a:spLocks noChangeShapeType="1"/>
          </p:cNvSpPr>
          <p:nvPr/>
        </p:nvSpPr>
        <p:spPr bwMode="auto">
          <a:xfrm>
            <a:off x="4264025" y="3246669"/>
            <a:ext cx="685800" cy="533400"/>
          </a:xfrm>
          <a:prstGeom prst="line">
            <a:avLst/>
          </a:prstGeom>
          <a:noFill/>
          <a:ln w="57150">
            <a:solidFill>
              <a:schemeClr val="tx2"/>
            </a:solidFill>
            <a:round/>
            <a:headEnd/>
            <a:tailEnd type="triangle" w="med" len="med"/>
          </a:ln>
        </p:spPr>
        <p:txBody>
          <a:bodyPr lIns="101370" tIns="50685" rIns="101370" bIns="50685">
            <a:spAutoFit/>
          </a:bodyPr>
          <a:lstStyle/>
          <a:p>
            <a:endParaRPr lang="en-US"/>
          </a:p>
        </p:txBody>
      </p:sp>
      <p:sp>
        <p:nvSpPr>
          <p:cNvPr id="91145" name="Line 5"/>
          <p:cNvSpPr>
            <a:spLocks noChangeShapeType="1"/>
          </p:cNvSpPr>
          <p:nvPr/>
        </p:nvSpPr>
        <p:spPr bwMode="auto">
          <a:xfrm flipH="1">
            <a:off x="1459855" y="3985752"/>
            <a:ext cx="4495800" cy="0"/>
          </a:xfrm>
          <a:prstGeom prst="line">
            <a:avLst/>
          </a:prstGeom>
          <a:noFill/>
          <a:ln w="28575">
            <a:solidFill>
              <a:schemeClr val="tx1"/>
            </a:solidFill>
            <a:round/>
            <a:headEnd/>
            <a:tailEnd/>
          </a:ln>
        </p:spPr>
        <p:txBody>
          <a:bodyPr/>
          <a:lstStyle/>
          <a:p>
            <a:endParaRPr lang="en-US"/>
          </a:p>
        </p:txBody>
      </p:sp>
      <p:sp>
        <p:nvSpPr>
          <p:cNvPr id="91146" name="Text Box 9"/>
          <p:cNvSpPr txBox="1">
            <a:spLocks noChangeArrowheads="1"/>
          </p:cNvSpPr>
          <p:nvPr/>
        </p:nvSpPr>
        <p:spPr bwMode="auto">
          <a:xfrm>
            <a:off x="1792306" y="6581775"/>
            <a:ext cx="6248400" cy="223838"/>
          </a:xfrm>
          <a:prstGeom prst="rect">
            <a:avLst/>
          </a:prstGeom>
          <a:solidFill>
            <a:schemeClr val="bg1"/>
          </a:solid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1600" dirty="0">
                <a:latin typeface="Arial Narrow" pitchFamily="34" charset="0"/>
              </a:rPr>
              <a:t>Source: own computations from OECD (2007); </a:t>
            </a:r>
            <a:r>
              <a:rPr lang="en-US" sz="1600" dirty="0" err="1">
                <a:latin typeface="Arial Narrow" pitchFamily="34" charset="0"/>
              </a:rPr>
              <a:t>Chawla</a:t>
            </a:r>
            <a:r>
              <a:rPr lang="en-US" sz="1600" dirty="0">
                <a:latin typeface="Arial Narrow" pitchFamily="34" charset="0"/>
              </a:rPr>
              <a:t> et al. (2007)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Grp="1" noChangeAspect="1"/>
          </p:cNvGraphicFramePr>
          <p:nvPr>
            <p:ph idx="1"/>
          </p:nvPr>
        </p:nvGraphicFramePr>
        <p:xfrm>
          <a:off x="152399" y="718351"/>
          <a:ext cx="8712565" cy="6139650"/>
        </p:xfrm>
        <a:graphic>
          <a:graphicData uri="http://schemas.openxmlformats.org/presentationml/2006/ole">
            <mc:AlternateContent xmlns:mc="http://schemas.openxmlformats.org/markup-compatibility/2006">
              <mc:Choice xmlns:v="urn:schemas-microsoft-com:vml" Requires="v">
                <p:oleObj spid="_x0000_s87065" name="Arbeitsblatt" r:id="rId4" imgW="9334500" imgH="4229100" progId="Excel.Sheet.8">
                  <p:embed/>
                </p:oleObj>
              </mc:Choice>
              <mc:Fallback>
                <p:oleObj name="Arbeitsblatt" r:id="rId4" imgW="9334500" imgH="42291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718351"/>
                        <a:ext cx="8712565" cy="61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3" name="Line 4"/>
          <p:cNvSpPr>
            <a:spLocks noChangeShapeType="1"/>
          </p:cNvSpPr>
          <p:nvPr/>
        </p:nvSpPr>
        <p:spPr bwMode="auto">
          <a:xfrm>
            <a:off x="6151186" y="1581996"/>
            <a:ext cx="0" cy="4249738"/>
          </a:xfrm>
          <a:prstGeom prst="line">
            <a:avLst/>
          </a:prstGeom>
          <a:noFill/>
          <a:ln w="9525">
            <a:solidFill>
              <a:schemeClr val="tx1"/>
            </a:solidFill>
            <a:round/>
            <a:headEnd/>
            <a:tailEnd/>
          </a:ln>
        </p:spPr>
        <p:txBody>
          <a:bodyPr/>
          <a:lstStyle/>
          <a:p>
            <a:endParaRPr lang="en-US"/>
          </a:p>
        </p:txBody>
      </p:sp>
      <p:sp>
        <p:nvSpPr>
          <p:cNvPr id="87044" name="Line 5"/>
          <p:cNvSpPr>
            <a:spLocks noChangeShapeType="1"/>
          </p:cNvSpPr>
          <p:nvPr/>
        </p:nvSpPr>
        <p:spPr bwMode="auto">
          <a:xfrm>
            <a:off x="4129951" y="1556340"/>
            <a:ext cx="0" cy="4249738"/>
          </a:xfrm>
          <a:prstGeom prst="line">
            <a:avLst/>
          </a:prstGeom>
          <a:noFill/>
          <a:ln w="9525">
            <a:solidFill>
              <a:schemeClr val="tx1"/>
            </a:solidFill>
            <a:round/>
            <a:headEnd/>
            <a:tailEnd/>
          </a:ln>
        </p:spPr>
        <p:txBody>
          <a:bodyPr/>
          <a:lstStyle/>
          <a:p>
            <a:endParaRPr lang="en-US"/>
          </a:p>
        </p:txBody>
      </p:sp>
      <p:sp>
        <p:nvSpPr>
          <p:cNvPr id="87045" name="Text Box 6"/>
          <p:cNvSpPr txBox="1">
            <a:spLocks noChangeArrowheads="1"/>
          </p:cNvSpPr>
          <p:nvPr/>
        </p:nvSpPr>
        <p:spPr bwMode="auto">
          <a:xfrm>
            <a:off x="2552758" y="6585155"/>
            <a:ext cx="4419600" cy="223837"/>
          </a:xfrm>
          <a:prstGeom prst="rect">
            <a:avLst/>
          </a:prstGeom>
          <a:solidFill>
            <a:schemeClr val="bg1"/>
          </a:solidFill>
          <a:ln w="9525">
            <a:noFill/>
            <a:miter lim="800000"/>
            <a:headEnd/>
            <a:tailEnd/>
          </a:ln>
        </p:spPr>
        <p:txBody>
          <a:bodyPr lIns="101370" tIns="50685" rIns="101370" bIns="50685">
            <a:spAutoFit/>
          </a:bodyPr>
          <a:lstStyle/>
          <a:p>
            <a:pPr algn="r" defTabSz="1014413" eaLnBrk="0" hangingPunct="0">
              <a:lnSpc>
                <a:spcPct val="50000"/>
              </a:lnSpc>
              <a:spcBef>
                <a:spcPct val="50000"/>
              </a:spcBef>
            </a:pPr>
            <a:r>
              <a:rPr lang="en-US" sz="1600" dirty="0">
                <a:latin typeface="Arial Narrow" pitchFamily="34" charset="0"/>
              </a:rPr>
              <a:t>Source: own computations from </a:t>
            </a:r>
            <a:r>
              <a:rPr lang="en-US" sz="1600" dirty="0" err="1">
                <a:latin typeface="Arial Narrow" pitchFamily="34" charset="0"/>
              </a:rPr>
              <a:t>Chawla</a:t>
            </a:r>
            <a:r>
              <a:rPr lang="en-US" sz="1600" dirty="0">
                <a:latin typeface="Arial Narrow" pitchFamily="34" charset="0"/>
              </a:rPr>
              <a:t> et al. (2007)</a:t>
            </a:r>
          </a:p>
        </p:txBody>
      </p:sp>
      <p:sp>
        <p:nvSpPr>
          <p:cNvPr id="74758" name="Rectangle 7"/>
          <p:cNvSpPr>
            <a:spLocks noGrp="1" noChangeArrowheads="1"/>
          </p:cNvSpPr>
          <p:nvPr>
            <p:ph type="title"/>
          </p:nvPr>
        </p:nvSpPr>
        <p:spPr>
          <a:xfrm>
            <a:off x="-61310" y="172321"/>
            <a:ext cx="9220200" cy="685800"/>
          </a:xfrm>
        </p:spPr>
        <p:txBody>
          <a:bodyPr>
            <a:normAutofit/>
          </a:bodyPr>
          <a:lstStyle/>
          <a:p>
            <a:pPr eaLnBrk="1" hangingPunct="1"/>
            <a:r>
              <a:rPr lang="en-US" sz="3600" b="1" dirty="0" smtClean="0">
                <a:solidFill>
                  <a:srgbClr val="FF0000"/>
                </a:solidFill>
              </a:rPr>
              <a:t>t2</a:t>
            </a:r>
            <a:r>
              <a:rPr lang="en-US" sz="2000" b="1" dirty="0" smtClean="0">
                <a:solidFill>
                  <a:srgbClr val="FF0000"/>
                </a:solidFill>
              </a:rPr>
              <a:t>: </a:t>
            </a:r>
            <a:r>
              <a:rPr lang="cs-CZ" sz="3600" b="1" dirty="0" smtClean="0">
                <a:solidFill>
                  <a:srgbClr val="FF0000"/>
                </a:solidFill>
              </a:rPr>
              <a:t>Massive</a:t>
            </a:r>
            <a:r>
              <a:rPr lang="en-US" sz="3600" b="1" dirty="0" smtClean="0">
                <a:solidFill>
                  <a:srgbClr val="FF0000"/>
                </a:solidFill>
              </a:rPr>
              <a:t> pension gaps, policy-induced         </a:t>
            </a:r>
          </a:p>
        </p:txBody>
      </p:sp>
      <p:sp>
        <p:nvSpPr>
          <p:cNvPr id="179208" name="Line 8"/>
          <p:cNvSpPr>
            <a:spLocks noChangeShapeType="1"/>
          </p:cNvSpPr>
          <p:nvPr/>
        </p:nvSpPr>
        <p:spPr bwMode="auto">
          <a:xfrm flipH="1">
            <a:off x="761999" y="3412588"/>
            <a:ext cx="5727829" cy="0"/>
          </a:xfrm>
          <a:prstGeom prst="line">
            <a:avLst/>
          </a:prstGeom>
          <a:noFill/>
          <a:ln w="28575" cmpd="sng">
            <a:solidFill>
              <a:schemeClr val="tx1"/>
            </a:solidFill>
            <a:round/>
            <a:headEnd/>
            <a:tailEnd/>
          </a:ln>
        </p:spPr>
        <p:txBody>
          <a:bodyPr/>
          <a:lstStyle/>
          <a:p>
            <a:endParaRPr lang="en-US"/>
          </a:p>
        </p:txBody>
      </p:sp>
      <p:sp>
        <p:nvSpPr>
          <p:cNvPr id="179209" name="Line 9"/>
          <p:cNvSpPr>
            <a:spLocks noChangeShapeType="1"/>
          </p:cNvSpPr>
          <p:nvPr/>
        </p:nvSpPr>
        <p:spPr bwMode="auto">
          <a:xfrm flipH="1">
            <a:off x="762000" y="4607924"/>
            <a:ext cx="5727828" cy="0"/>
          </a:xfrm>
          <a:prstGeom prst="line">
            <a:avLst/>
          </a:prstGeom>
          <a:noFill/>
          <a:ln w="28575" cmpd="sng">
            <a:solidFill>
              <a:schemeClr val="tx1"/>
            </a:solidFill>
            <a:round/>
            <a:headEnd/>
            <a:tailEnd/>
          </a:ln>
        </p:spPr>
        <p:txBody>
          <a:bodyPr/>
          <a:lstStyle/>
          <a:p>
            <a:endParaRPr lang="en-US"/>
          </a:p>
        </p:txBody>
      </p:sp>
      <p:sp>
        <p:nvSpPr>
          <p:cNvPr id="87049" name="Line 10"/>
          <p:cNvSpPr>
            <a:spLocks noChangeShapeType="1"/>
          </p:cNvSpPr>
          <p:nvPr/>
        </p:nvSpPr>
        <p:spPr bwMode="auto">
          <a:xfrm>
            <a:off x="7041476" y="2408903"/>
            <a:ext cx="0" cy="1849887"/>
          </a:xfrm>
          <a:prstGeom prst="line">
            <a:avLst/>
          </a:prstGeom>
          <a:noFill/>
          <a:ln w="38100">
            <a:solidFill>
              <a:schemeClr val="tx1"/>
            </a:solidFill>
            <a:round/>
            <a:headEnd type="triangle" w="med" len="med"/>
            <a:tailEnd type="triangle" w="med" len="med"/>
          </a:ln>
        </p:spPr>
        <p:txBody>
          <a:bodyPr wrap="square" lIns="101370" tIns="50685" rIns="101370" bIns="50685">
            <a:spAutoFit/>
          </a:bodyPr>
          <a:lstStyle/>
          <a:p>
            <a:endParaRPr lang="en-US"/>
          </a:p>
        </p:txBody>
      </p:sp>
      <p:sp>
        <p:nvSpPr>
          <p:cNvPr id="87050" name="Line 10"/>
          <p:cNvSpPr>
            <a:spLocks noChangeShapeType="1"/>
          </p:cNvSpPr>
          <p:nvPr/>
        </p:nvSpPr>
        <p:spPr bwMode="auto">
          <a:xfrm>
            <a:off x="914400" y="1975464"/>
            <a:ext cx="0" cy="2768444"/>
          </a:xfrm>
          <a:prstGeom prst="line">
            <a:avLst/>
          </a:prstGeom>
          <a:noFill/>
          <a:ln w="38100">
            <a:solidFill>
              <a:schemeClr val="tx1"/>
            </a:solidFill>
            <a:round/>
            <a:headEnd type="triangle" w="med" len="med"/>
            <a:tailEnd type="triangle" w="med" len="med"/>
          </a:ln>
        </p:spPr>
        <p:txBody>
          <a:bodyPr wrap="square" lIns="101370" tIns="50685" rIns="101370" bIns="50685">
            <a:spAutoFit/>
          </a:bodyPr>
          <a:lstStyle/>
          <a:p>
            <a:endParaRPr lang="en-US"/>
          </a:p>
        </p:txBody>
      </p:sp>
      <p:sp>
        <p:nvSpPr>
          <p:cNvPr id="87051" name="Textplatzhalter 10"/>
          <p:cNvSpPr txBox="1">
            <a:spLocks/>
          </p:cNvSpPr>
          <p:nvPr/>
        </p:nvSpPr>
        <p:spPr bwMode="auto">
          <a:xfrm>
            <a:off x="76200" y="6629400"/>
            <a:ext cx="2438400" cy="76200"/>
          </a:xfrm>
          <a:prstGeom prst="rect">
            <a:avLst/>
          </a:prstGeom>
          <a:noFill/>
          <a:ln w="9525">
            <a:noFill/>
            <a:miter lim="800000"/>
            <a:headEnd/>
            <a:tailEnd/>
          </a:ln>
        </p:spPr>
        <p:txBody>
          <a:bodyPr anchor="ctr"/>
          <a:lstStyle/>
          <a:p>
            <a:pPr eaLnBrk="0" hangingPunct="0">
              <a:spcBef>
                <a:spcPct val="20000"/>
              </a:spcBef>
            </a:pPr>
            <a:r>
              <a:rPr lang="en-GB" sz="1200">
                <a:solidFill>
                  <a:srgbClr val="FFFFFF"/>
                </a:solidFill>
                <a:latin typeface="Arial" charset="0"/>
                <a:ea typeface="ＭＳ Ｐゴシック"/>
                <a:cs typeface="ＭＳ Ｐゴシック"/>
              </a:rPr>
              <a:t>Pieter Vanhuysse, </a:t>
            </a:r>
            <a:r>
              <a:rPr lang="de-AT" sz="1200">
                <a:solidFill>
                  <a:srgbClr val="FFFFFF"/>
                </a:solidFill>
                <a:latin typeface="Arial" charset="0"/>
                <a:ea typeface="ＭＳ Ｐゴシック"/>
                <a:cs typeface="ＭＳ Ｐゴシック"/>
              </a:rPr>
              <a:t>April 2013</a:t>
            </a:r>
            <a:endParaRPr lang="en-GB" sz="1200">
              <a:solidFill>
                <a:srgbClr val="FFFFFF"/>
              </a:solidFill>
              <a:latin typeface="Arial"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8"/>
                                        </p:tgtEl>
                                        <p:attrNameLst>
                                          <p:attrName>style.visibility</p:attrName>
                                        </p:attrNameLst>
                                      </p:cBhvr>
                                      <p:to>
                                        <p:strVal val="visible"/>
                                      </p:to>
                                    </p:set>
                                    <p:anim calcmode="lin" valueType="num">
                                      <p:cBhvr additive="base">
                                        <p:cTn id="7" dur="500" fill="hold"/>
                                        <p:tgtEl>
                                          <p:spTgt spid="179208"/>
                                        </p:tgtEl>
                                        <p:attrNameLst>
                                          <p:attrName>ppt_x</p:attrName>
                                        </p:attrNameLst>
                                      </p:cBhvr>
                                      <p:tavLst>
                                        <p:tav tm="0">
                                          <p:val>
                                            <p:strVal val="#ppt_x"/>
                                          </p:val>
                                        </p:tav>
                                        <p:tav tm="100000">
                                          <p:val>
                                            <p:strVal val="#ppt_x"/>
                                          </p:val>
                                        </p:tav>
                                      </p:tavLst>
                                    </p:anim>
                                    <p:anim calcmode="lin" valueType="num">
                                      <p:cBhvr additive="base">
                                        <p:cTn id="8" dur="500" fill="hold"/>
                                        <p:tgtEl>
                                          <p:spTgt spid="179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9209"/>
                                        </p:tgtEl>
                                        <p:attrNameLst>
                                          <p:attrName>style.visibility</p:attrName>
                                        </p:attrNameLst>
                                      </p:cBhvr>
                                      <p:to>
                                        <p:strVal val="visible"/>
                                      </p:to>
                                    </p:set>
                                    <p:anim calcmode="lin" valueType="num">
                                      <p:cBhvr additive="base">
                                        <p:cTn id="13" dur="500" fill="hold"/>
                                        <p:tgtEl>
                                          <p:spTgt spid="179209"/>
                                        </p:tgtEl>
                                        <p:attrNameLst>
                                          <p:attrName>ppt_x</p:attrName>
                                        </p:attrNameLst>
                                      </p:cBhvr>
                                      <p:tavLst>
                                        <p:tav tm="0">
                                          <p:val>
                                            <p:strVal val="#ppt_x"/>
                                          </p:val>
                                        </p:tav>
                                        <p:tav tm="100000">
                                          <p:val>
                                            <p:strVal val="#ppt_x"/>
                                          </p:val>
                                        </p:tav>
                                      </p:tavLst>
                                    </p:anim>
                                    <p:anim calcmode="lin" valueType="num">
                                      <p:cBhvr additive="base">
                                        <p:cTn id="14" dur="500" fill="hold"/>
                                        <p:tgtEl>
                                          <p:spTgt spid="179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792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Bildschirmpräsentation (4:3)</PresentationFormat>
  <Paragraphs>261</Paragraphs>
  <Slides>30</Slides>
  <Notes>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2" baseType="lpstr">
      <vt:lpstr>Office Theme</vt:lpstr>
      <vt:lpstr>Arbeitsblatt</vt:lpstr>
      <vt:lpstr> Central European Welfare Pathways Transition, Social Politics,  and Population Aging   </vt:lpstr>
      <vt:lpstr>PowerPoint-Präsentation</vt:lpstr>
      <vt:lpstr>Background: Growing alarmism  about aging  gerontocratic Europe</vt:lpstr>
      <vt:lpstr>Early choices and subsequent pathways towards Elderly Bias in Social Spending  </vt:lpstr>
      <vt:lpstr>Early Choices: t1 </vt:lpstr>
      <vt:lpstr>Mechanisms towards EBiSS in CE:  t2 </vt:lpstr>
      <vt:lpstr>PowerPoint-Präsentation</vt:lpstr>
      <vt:lpstr>Family spending, on the other hand, was down in 3 of V-4…   (…as was UE spending in all V-4…)</vt:lpstr>
      <vt:lpstr>t2: Massive pension gaps, policy-induced         </vt:lpstr>
      <vt:lpstr>PowerPoint-Präsentation</vt:lpstr>
      <vt:lpstr>… and they remained lower still                      for ‘elderly’ women</vt:lpstr>
      <vt:lpstr>Mechanisms towards EBiSS in CE: t3 </vt:lpstr>
      <vt:lpstr>t3: CE overall social spending still below EU15 average (% GDP)</vt:lpstr>
      <vt:lpstr>But PL, SL, HU above EU15 on old age and survivors cash spending (%GDP)</vt:lpstr>
      <vt:lpstr>…while V-4 education spending still below EU14; CZ, SK even below IT (% GDP)</vt:lpstr>
      <vt:lpstr>EBiSS at t3 A population-adjusted Elderly-Bias Social Spending indicator</vt:lpstr>
      <vt:lpstr>EBiSS: numerator </vt:lpstr>
      <vt:lpstr>EBiSS: denominator</vt:lpstr>
      <vt:lpstr> EBiSS, 2007-2008 or latest </vt:lpstr>
      <vt:lpstr>The EBiSS  2009-2010 or latest</vt:lpstr>
      <vt:lpstr>The special trouble with CE</vt:lpstr>
      <vt:lpstr>Pairwise comparisons on EBiSS:  the V-4</vt:lpstr>
      <vt:lpstr>PowerPoint-Präsentation</vt:lpstr>
      <vt:lpstr>PowerPoint-Präsentation</vt:lpstr>
      <vt:lpstr>PowerPoint-Präsentation</vt:lpstr>
      <vt:lpstr>PowerPoint-Präsentation</vt:lpstr>
      <vt:lpstr>t3: CE the exception to Sanderson &amp; Scherbov’s (2010) P-ODR rule  </vt:lpstr>
      <vt:lpstr>PowerPoint-Präsentation</vt:lpstr>
      <vt:lpstr>…and CEE will be P-ODR-older than EU15</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OECD Intergenerational Justice Index</dc:title>
  <dc:creator>Pieter Vanhuysse</dc:creator>
  <cp:lastModifiedBy>raffelsederj</cp:lastModifiedBy>
  <cp:revision>356</cp:revision>
  <cp:lastPrinted>2012-10-25T15:46:08Z</cp:lastPrinted>
  <dcterms:created xsi:type="dcterms:W3CDTF">2014-05-16T09:03:42Z</dcterms:created>
  <dcterms:modified xsi:type="dcterms:W3CDTF">2015-04-07T09:27:09Z</dcterms:modified>
</cp:coreProperties>
</file>