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a-I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a-I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a-IN" dirty="0" smtClean="0"/>
              <a:t>Demographic Ageing, Europeanization and the Crisis in Croatia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a-IN" dirty="0" smtClean="0"/>
              <a:t>Dr. Paul Stubbs</a:t>
            </a:r>
          </a:p>
          <a:p>
            <a:r>
              <a:rPr lang="ta-IN" dirty="0" smtClean="0">
                <a:solidFill>
                  <a:srgbClr val="FF0000"/>
                </a:solidFill>
              </a:rPr>
              <a:t>“Demographic Change in CEE”</a:t>
            </a:r>
          </a:p>
          <a:p>
            <a:r>
              <a:rPr lang="ta-IN" dirty="0" smtClean="0">
                <a:solidFill>
                  <a:srgbClr val="FF0000"/>
                </a:solidFill>
              </a:rPr>
              <a:t>Vienna, 24 March 2015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5886724"/>
            <a:ext cx="1961683" cy="7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4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Impact of the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1793"/>
            <a:ext cx="8229600" cy="44581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ta-IN" dirty="0" smtClean="0"/>
              <a:t>Incomes (though not material status) of older people more protected than working-age population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Limited and temporary cuts to some ‘privileged’ pensions (GDP growth and debt reduction ‘triggers’)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Indexation formula changes (2010/11 suspended; now favourable to pensioners)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Possibility of opting out from second pillar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Abandonment (postponement?) of JIM commitment to introduce ‘social pension’</a:t>
            </a:r>
          </a:p>
          <a:p>
            <a:pPr>
              <a:lnSpc>
                <a:spcPct val="100000"/>
              </a:lnSpc>
            </a:pPr>
            <a:endParaRPr lang="ta-IN" dirty="0" smtClean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5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a-IN" dirty="0" smtClean="0"/>
              <a:t>Role of the European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ta-IN" dirty="0" smtClean="0"/>
              <a:t>Absent in first wave/radical pension reform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JIM – social pension and concern with minimum pension levels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European semester: concerns regarding both adequacy and sustainability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Concern regarding policy uncertainty and inefficiencies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Early retirement needs addressing 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Gender harmonisation too slow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L</a:t>
            </a:r>
            <a:r>
              <a:rPr lang="ta-IN" dirty="0" smtClean="0"/>
              <a:t>ack of comprehesive active ageing strategy and enabling of longer working life</a:t>
            </a:r>
          </a:p>
          <a:p>
            <a:pPr>
              <a:lnSpc>
                <a:spcPct val="100000"/>
              </a:lnSpc>
            </a:pPr>
            <a:endParaRPr lang="ta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ta-IN" dirty="0" smtClean="0"/>
              <a:t>Complex mis-match between externally-driven reform agendas and internal political contingencies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No push to ‘renationalise’ second pillar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Little focus on linkage with long-term care needs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Gender dimension of pensioner poverty not addressed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Renewed discussion on guaranteed minimum income / social pensions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0896"/>
            <a:ext cx="8229600" cy="481724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r>
              <a:rPr lang="ta-IN" sz="4400" dirty="0" smtClean="0"/>
              <a:t>Demographic ageing:declining population since 1991 (war, low birth rates, migration, ...)</a:t>
            </a:r>
          </a:p>
          <a:p>
            <a:pPr>
              <a:lnSpc>
                <a:spcPct val="100000"/>
              </a:lnSpc>
            </a:pPr>
            <a:r>
              <a:rPr lang="ta-IN" sz="4400" dirty="0" smtClean="0"/>
              <a:t>Low and falling employment rates – high youth and long-term unemployment</a:t>
            </a:r>
          </a:p>
          <a:p>
            <a:pPr>
              <a:lnSpc>
                <a:spcPct val="100000"/>
              </a:lnSpc>
            </a:pPr>
            <a:r>
              <a:rPr lang="ta-IN" sz="4400" dirty="0" smtClean="0"/>
              <a:t>In recession since 2009 (decline in real GDP of 12.5%)</a:t>
            </a:r>
          </a:p>
          <a:p>
            <a:pPr>
              <a:lnSpc>
                <a:spcPct val="100000"/>
              </a:lnSpc>
            </a:pPr>
            <a:r>
              <a:rPr lang="ta-IN" sz="4400" dirty="0" smtClean="0"/>
              <a:t>EU Member State 1 July 2013 – Excessive Deficit Procedure since January 2014</a:t>
            </a:r>
          </a:p>
          <a:p>
            <a:pPr>
              <a:lnSpc>
                <a:spcPct val="100000"/>
              </a:lnSpc>
            </a:pPr>
            <a:r>
              <a:rPr lang="ta-IN" sz="4400" dirty="0" smtClean="0"/>
              <a:t>EU-SILC 2013  AROPE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a-IN" sz="4400" dirty="0" smtClean="0"/>
              <a:t>Overall: 29.9% - women 30.2%; men 29.6%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a-IN" sz="4400" dirty="0" smtClean="0"/>
              <a:t>65+:          31.9% - women 35.3%; men 26.8%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a-IN" sz="4400" dirty="0" smtClean="0"/>
              <a:t>75+:          36.5% - women 40.4%; men 29.4% </a:t>
            </a:r>
          </a:p>
          <a:p>
            <a:pPr>
              <a:lnSpc>
                <a:spcPct val="100000"/>
              </a:lnSpc>
            </a:pPr>
            <a:r>
              <a:rPr lang="ta-IN" sz="4400" dirty="0" smtClean="0"/>
              <a:t>Pensions – high dependency ratios and low support ratios</a:t>
            </a:r>
          </a:p>
          <a:p>
            <a:pPr>
              <a:lnSpc>
                <a:spcPct val="100000"/>
              </a:lnSpc>
            </a:pPr>
            <a:endParaRPr lang="ta-IN" dirty="0" smtClean="0"/>
          </a:p>
          <a:p>
            <a:pPr>
              <a:lnSpc>
                <a:spcPct val="100000"/>
              </a:lnSpc>
            </a:pPr>
            <a:endParaRPr lang="ta-IN" dirty="0" smtClean="0"/>
          </a:p>
          <a:p>
            <a:pPr>
              <a:lnSpc>
                <a:spcPct val="100000"/>
              </a:lnSpc>
            </a:pPr>
            <a:endParaRPr lang="ta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24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Croatia 1st Pillar Pensions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550570"/>
              </p:ext>
            </p:extLst>
          </p:nvPr>
        </p:nvGraphicFramePr>
        <p:xfrm>
          <a:off x="254000" y="1600200"/>
          <a:ext cx="8713075" cy="505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615"/>
                <a:gridCol w="1742615"/>
                <a:gridCol w="1742615"/>
                <a:gridCol w="1742615"/>
                <a:gridCol w="1742615"/>
              </a:tblGrid>
              <a:tr h="38895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Year  (end of the period)</a:t>
                      </a:r>
                      <a:endParaRPr lang="en-US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Contributors </a:t>
                      </a:r>
                      <a:endParaRPr lang="en-US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Pensioners</a:t>
                      </a:r>
                      <a:endParaRPr lang="en-US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Dependency ratio</a:t>
                      </a:r>
                      <a:endParaRPr lang="en-US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Support ratio</a:t>
                      </a:r>
                      <a:endParaRPr lang="en-US" sz="12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1950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593,102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67,771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11,43%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8.75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1960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912,290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176,978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19,40%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5.15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1970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1,166,088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340,134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29.17%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3.43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1980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1,518,049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438,133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28.86%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3.46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1990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1,682,971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594,339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35.31%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2.83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2000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1,380,510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1,018,504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73.78%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1.36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1,475,363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1,200,386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81.36%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1.23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1,468,133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1,213,121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82.63%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1.21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1,432,740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1,217,692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84.99%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1.18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1,400,631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1,190,815   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85.02%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1.18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2014 (</a:t>
                      </a:r>
                      <a:r>
                        <a:rPr lang="fr-FR" sz="1400" dirty="0" err="1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Oct</a:t>
                      </a:r>
                      <a:r>
                        <a:rPr lang="ta-IN" sz="14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fr-FR" sz="14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1,421,054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1,221,667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85.98%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1.16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9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2014 (</a:t>
                      </a:r>
                      <a:r>
                        <a:rPr lang="fr-FR" sz="1400" dirty="0" err="1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Dec</a:t>
                      </a:r>
                      <a:r>
                        <a:rPr lang="ta-IN" sz="14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fr-FR" sz="1400" dirty="0" smtClean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1,397,400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1,223,738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87.76%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1.14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39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Population projections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956360"/>
              </p:ext>
            </p:extLst>
          </p:nvPr>
        </p:nvGraphicFramePr>
        <p:xfrm>
          <a:off x="210208" y="2782614"/>
          <a:ext cx="8476592" cy="3199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148"/>
                <a:gridCol w="2119148"/>
                <a:gridCol w="2119148"/>
                <a:gridCol w="2119148"/>
              </a:tblGrid>
              <a:tr h="533254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 New Roman"/>
                        </a:rPr>
                        <a:t>2010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 New Roman"/>
                        </a:rPr>
                        <a:t>2035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Verdana"/>
                          <a:ea typeface="Times New Roman"/>
                        </a:rPr>
                        <a:t>2060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254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b="1" dirty="0" smtClean="0">
                          <a:effectLst/>
                          <a:latin typeface="Verdana"/>
                          <a:ea typeface="Times New Roman"/>
                        </a:rPr>
                        <a:t>TOTAL</a:t>
                      </a:r>
                      <a:r>
                        <a:rPr lang="ta-IN" sz="1600" b="1" dirty="0" smtClean="0">
                          <a:effectLst/>
                          <a:latin typeface="Verdana"/>
                          <a:ea typeface="Times New Roman"/>
                        </a:rPr>
                        <a:t> m.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Verdana"/>
                          <a:ea typeface="Times New Roman"/>
                        </a:rPr>
                        <a:t>4.425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Verdana"/>
                          <a:ea typeface="Times New Roman"/>
                        </a:rPr>
                        <a:t>4.206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Verdana"/>
                          <a:ea typeface="Times New Roman"/>
                        </a:rPr>
                        <a:t>3.862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254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b="1">
                          <a:effectLst/>
                          <a:latin typeface="Verdana"/>
                          <a:ea typeface="Times New Roman"/>
                        </a:rPr>
                        <a:t>0-19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Verdana"/>
                          <a:ea typeface="Times New Roman"/>
                        </a:rPr>
                        <a:t>0.933 (21.1%)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Verdana"/>
                          <a:ea typeface="Times New Roman"/>
                        </a:rPr>
                        <a:t>0.801 (19.0%)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Verdana"/>
                          <a:ea typeface="Times New Roman"/>
                        </a:rPr>
                        <a:t>0.701 (18.2%)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254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b="1">
                          <a:effectLst/>
                          <a:latin typeface="Verdana"/>
                          <a:ea typeface="Times New Roman"/>
                        </a:rPr>
                        <a:t>20-64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Verdana"/>
                          <a:ea typeface="Times New Roman"/>
                        </a:rPr>
                        <a:t>2.727 (61.6%)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Verdana"/>
                          <a:ea typeface="Times New Roman"/>
                        </a:rPr>
                        <a:t>2.368 (56.3%)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Verdana"/>
                          <a:ea typeface="Times New Roman"/>
                        </a:rPr>
                        <a:t>2.022 (52.4%)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254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b="1">
                          <a:effectLst/>
                          <a:latin typeface="Verdana"/>
                          <a:ea typeface="Times New Roman"/>
                        </a:rPr>
                        <a:t>65+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Verdana"/>
                          <a:ea typeface="Times New Roman"/>
                        </a:rPr>
                        <a:t>0.765 (17.3%)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Verdana"/>
                          <a:ea typeface="Times New Roman"/>
                        </a:rPr>
                        <a:t>1.038 (24.7%)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Verdana"/>
                          <a:ea typeface="Times New Roman"/>
                        </a:rPr>
                        <a:t>1.131 (29.3%)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254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b="1">
                          <a:effectLst/>
                          <a:latin typeface="Verdana"/>
                          <a:ea typeface="Times New Roman"/>
                        </a:rPr>
                        <a:t>75+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Verdana"/>
                          <a:ea typeface="Times New Roman"/>
                        </a:rPr>
                        <a:t>0.332 (7.5%)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Verdana"/>
                          <a:ea typeface="Times New Roman"/>
                        </a:rPr>
                        <a:t>0.516 (12.3%)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Verdana"/>
                          <a:ea typeface="Times New Roman"/>
                        </a:rPr>
                        <a:t>0.641 (16.6%)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2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Demographic ageing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Captur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628800"/>
            <a:ext cx="4824535" cy="4708525"/>
          </a:xfrm>
        </p:spPr>
      </p:pic>
    </p:spTree>
    <p:extLst>
      <p:ext uri="{BB962C8B-B14F-4D97-AF65-F5344CB8AC3E}">
        <p14:creationId xmlns:p14="http://schemas.microsoft.com/office/powerpoint/2010/main" val="27010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Croatian Social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241"/>
            <a:ext cx="8229600" cy="43569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ta-IN" dirty="0" smtClean="0"/>
              <a:t>Hybrid/patchwork/mixed legacies (self-management and Bismarckism)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Captured and clientelistic (war veterans, ethnic Croats from BiH, </a:t>
            </a:r>
            <a:r>
              <a:rPr lang="ta-IN" i="1" dirty="0" smtClean="0"/>
              <a:t>pensioners</a:t>
            </a:r>
            <a:r>
              <a:rPr lang="ta-IN" dirty="0" smtClean="0"/>
              <a:t>...)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Late Europeanization and Variegated EU-ization (humanitarianism; Pre-accession JIM; EDP)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Welfare Parallelism (Local-National; State-NGO)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Embedded neo-liberalism and new conservatism?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a-IN" dirty="0" smtClean="0"/>
              <a:t>Pension Reform 1995 - 2002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10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</a:pPr>
            <a:r>
              <a:rPr lang="ta-IN" dirty="0" smtClean="0"/>
              <a:t>Crisis conditions (war, early retirement, Constitutional Court decision)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Preferred reform model (World Bank /Chilean model)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Technical fix (scenario modelling) in particular domestic and international political conditions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Absence of ANY EU position or ILO opposition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Implemented Argentinian model –  mixed three pillar system (PAYG; mandatory savings; voluntary savings)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Considerable PR campaign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5242"/>
            <a:ext cx="8229600" cy="52201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ta-IN" dirty="0" smtClean="0"/>
              <a:t>1st Pillar deficit 2014: 14 b. HRK (EURO 1.84 b)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14 ‘Privileged pension’ schemes – 15% of total, including 72,000 (6%) Veterans of the Homeland War (maximum pension set at double)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Equalised retirement age for men and women at 65 by 2030.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Between 2031 and 2038 retirement age for men and women gradually raised to 67. 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Mixed messages on penalities for early retirement – lower in pre-election years – early retirement used to lower unemployment figures (rising early exits 2012-2014)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New in 2014: full pensions for anyone with 41 years’ contributions.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Projections 1st pillar pensions reduced from 10.9% of GDP in 2013 to 7.0% of GDP in 2060 (gap between payments and contributions reduced to 1.4% of GDP)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Adequacy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379"/>
            <a:ext cx="8229600" cy="532524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ta-IN" dirty="0" smtClean="0"/>
              <a:t>Extremely low aggregate replacement ratio (36% vs EU-28 56%) – fall from 47% in 2008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Extremely low and falling benefit ratio 31% - 27% (2030) – 22% (2060)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Theoretical replacement rates vary considerably but set to fall for all groups</a:t>
            </a:r>
          </a:p>
          <a:p>
            <a:pPr>
              <a:lnSpc>
                <a:spcPct val="100000"/>
              </a:lnSpc>
            </a:pPr>
            <a:r>
              <a:rPr lang="ta-IN" smtClean="0"/>
              <a:t>First </a:t>
            </a:r>
            <a:r>
              <a:rPr lang="ta-IN" dirty="0" smtClean="0"/>
              <a:t>pillar pensions are progressively redistributive 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30% of pensioners have less than 25 qualifying years (women 34% , men 26%)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Gender pension gap not as large as may be expected 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Significant numbers of those retired receive no benefits</a:t>
            </a:r>
          </a:p>
          <a:p>
            <a:pPr>
              <a:lnSpc>
                <a:spcPct val="100000"/>
              </a:lnSpc>
            </a:pPr>
            <a:r>
              <a:rPr lang="ta-IN" dirty="0" smtClean="0"/>
              <a:t>Average monthly pension 2014: 2,240 HRK (EURO 294) – War veterans: 5,134 HRK (EURO 675)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6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0</TotalTime>
  <Words>831</Words>
  <Application>Microsoft Office PowerPoint</Application>
  <PresentationFormat>Bildschirmpräsentation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Twilight</vt:lpstr>
      <vt:lpstr>Demographic Ageing, Europeanization and the Crisis in Croatia</vt:lpstr>
      <vt:lpstr>Contexts</vt:lpstr>
      <vt:lpstr>Croatia 1st Pillar Pensions</vt:lpstr>
      <vt:lpstr>Population projections</vt:lpstr>
      <vt:lpstr>Demographic ageing </vt:lpstr>
      <vt:lpstr>Croatian Social Policy</vt:lpstr>
      <vt:lpstr>Pension Reform 1995 - 2002</vt:lpstr>
      <vt:lpstr>Sustainability</vt:lpstr>
      <vt:lpstr>Adequacy</vt:lpstr>
      <vt:lpstr>Impact of the Crisis</vt:lpstr>
      <vt:lpstr>Role of the European Union</vt:lpstr>
      <vt:lpstr>Conclusions</vt:lpstr>
    </vt:vector>
  </TitlesOfParts>
  <Company>The Institute of Economics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Ageing, Europeanization and the Crisis in Croatia</dc:title>
  <dc:creator>Paul Stubbs</dc:creator>
  <cp:lastModifiedBy>raffelsederj</cp:lastModifiedBy>
  <cp:revision>17</cp:revision>
  <dcterms:created xsi:type="dcterms:W3CDTF">2015-03-16T11:01:46Z</dcterms:created>
  <dcterms:modified xsi:type="dcterms:W3CDTF">2015-04-07T09:24:08Z</dcterms:modified>
</cp:coreProperties>
</file>